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3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3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slides/slide29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28.xml" ContentType="application/vnd.openxmlformats-officedocument.presentationml.slide+xml"/>
  <Override PartName="/ppt/slides/slide56.xml" ContentType="application/vnd.openxmlformats-officedocument.presentationml.slide+xml"/>
  <Override PartName="/ppt/slides/slide45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6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diagrams/drawing1.xml" ContentType="application/vnd.ms-office.drawingml.diagramDrawing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3.xml" ContentType="application/vnd.openxmlformats-officedocument.presentationml.comments+xml"/>
  <Override PartName="/ppt/comments/comment2.xml" ContentType="application/vnd.openxmlformats-officedocument.presentationml.comment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7" r:id="rId2"/>
    <p:sldId id="317" r:id="rId3"/>
    <p:sldId id="256" r:id="rId4"/>
    <p:sldId id="261" r:id="rId5"/>
    <p:sldId id="259" r:id="rId6"/>
    <p:sldId id="262" r:id="rId7"/>
    <p:sldId id="263" r:id="rId8"/>
    <p:sldId id="264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270" r:id="rId18"/>
    <p:sldId id="271" r:id="rId19"/>
    <p:sldId id="318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72" r:id="rId42"/>
    <p:sldId id="294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295" r:id="rId54"/>
    <p:sldId id="297" r:id="rId55"/>
    <p:sldId id="298" r:id="rId56"/>
    <p:sldId id="260" r:id="rId57"/>
  </p:sldIdLst>
  <p:sldSz cx="9906000" cy="6858000" type="A4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FlandersArtSans-Regular" panose="020B0604020202020204" charset="0"/>
      <p:regular r:id="rId64"/>
    </p:embeddedFont>
    <p:embeddedFont>
      <p:font typeface="FlandersArtSans-Light" panose="020B0604020202020204" charset="0"/>
      <p:regular r:id="rId65"/>
    </p:embeddedFont>
    <p:embeddedFont>
      <p:font typeface="FlandersArtSans-Bold" panose="020B0604020202020204" charset="0"/>
      <p:bold r:id="rId66"/>
    </p:embeddedFont>
  </p:embeddedFontLst>
  <p:defaultTextStyle>
    <a:defPPr>
      <a:defRPr lang="nl-BE"/>
    </a:defPPr>
    <a:lvl1pPr marL="0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17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235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353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470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588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705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823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6940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s Scheerlinck" initials="JS" lastIdx="7" clrIdx="0">
    <p:extLst>
      <p:ext uri="{19B8F6BF-5375-455C-9EA6-DF929625EA0E}">
        <p15:presenceInfo xmlns:p15="http://schemas.microsoft.com/office/powerpoint/2012/main" userId="Jens Scheerlin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93296810-A885-4BE3-A3E7-6D5BEEA58F3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26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74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theme" Target="theme/theme1.xml"/><Relationship Id="rId75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20T17:44:03.635" idx="1">
    <p:pos x="5474" y="635"/>
    <p:text>Todo: korte uitleg per issue toevoegen in de slides + voorstel van oplossing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24T13:46:01.593" idx="6">
    <p:pos x="5519" y="168"/>
    <p:text>Boombeugel -&gt; Obstakelbeveiliger (AWV)
Hoofdstuk 8, 2.2.2</p:text>
    <p:extLst>
      <p:ext uri="{C676402C-5697-4E1C-873F-D02D1690AC5C}">
        <p15:threadingInfo xmlns:p15="http://schemas.microsoft.com/office/powerpoint/2012/main" timeZoneBias="-120"/>
      </p:ext>
    </p:extLst>
  </p:cm>
  <p:cm authorId="1" dt="2018-09-24T13:47:15.637" idx="7">
    <p:pos x="5519" y="304"/>
    <p:text>Te checken met Liesbet: iets gelijkaardigs in GRB?</p:text>
    <p:extLst>
      <p:ext uri="{C676402C-5697-4E1C-873F-D02D1690AC5C}">
        <p15:threadingInfo xmlns:p15="http://schemas.microsoft.com/office/powerpoint/2012/main" timeZoneBias="-120">
          <p15:parentCm authorId="1" idx="6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21T14:59:45.317" idx="3">
    <p:pos x="1414" y="257"/>
    <p:text/>
    <p:extLst>
      <p:ext uri="{C676402C-5697-4E1C-873F-D02D1690AC5C}">
        <p15:threadingInfo xmlns:p15="http://schemas.microsoft.com/office/powerpoint/2012/main" timeZoneBias="-120"/>
      </p:ext>
    </p:extLst>
  </p:cm>
  <p:cm authorId="1" dt="2018-09-21T15:01:03.711" idx="4">
    <p:pos x="10" y="10"/>
    <p:text>Toevoegen studiedag VVOG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A784AC-6C4F-49A6-B253-84022697EB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86D5BA4-AD2C-4BF8-9B69-D01499B2AF1C}">
      <dgm:prSet phldrT="[Text]"/>
      <dgm:spPr/>
      <dgm:t>
        <a:bodyPr/>
        <a:lstStyle/>
        <a:p>
          <a:r>
            <a:rPr lang="en-US" dirty="0" err="1" smtClean="0">
              <a:solidFill>
                <a:schemeClr val="tx1"/>
              </a:solidFill>
            </a:rPr>
            <a:t>Ontwikkeling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specificatie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a.d.h.v</a:t>
          </a:r>
          <a:r>
            <a:rPr lang="en-US" dirty="0" smtClean="0">
              <a:solidFill>
                <a:schemeClr val="tx1"/>
              </a:solidFill>
            </a:rPr>
            <a:t>. workshops</a:t>
          </a:r>
          <a:endParaRPr lang="en-US" dirty="0">
            <a:solidFill>
              <a:schemeClr val="tx1"/>
            </a:solidFill>
          </a:endParaRPr>
        </a:p>
      </dgm:t>
    </dgm:pt>
    <dgm:pt modelId="{2E144432-F847-43F4-9F2C-C6E7A70E2F50}" type="parTrans" cxnId="{D1DA328B-AAD2-4B2D-A570-AB97B3C608F6}">
      <dgm:prSet/>
      <dgm:spPr/>
      <dgm:t>
        <a:bodyPr/>
        <a:lstStyle/>
        <a:p>
          <a:endParaRPr lang="en-US"/>
        </a:p>
      </dgm:t>
    </dgm:pt>
    <dgm:pt modelId="{49FB8773-B552-4690-A9B6-D3F80AD3E23B}" type="sibTrans" cxnId="{D1DA328B-AAD2-4B2D-A570-AB97B3C608F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61147F5-1C4B-41B3-9738-BB670266FC8C}">
      <dgm:prSet phldrT="[Text]"/>
      <dgm:spPr/>
      <dgm:t>
        <a:bodyPr/>
        <a:lstStyle/>
        <a:p>
          <a:r>
            <a:rPr lang="en-US" dirty="0" err="1" smtClean="0">
              <a:solidFill>
                <a:schemeClr val="tx1"/>
              </a:solidFill>
            </a:rPr>
            <a:t>Publieke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reviewperiode</a:t>
          </a:r>
          <a:endParaRPr lang="en-US" dirty="0">
            <a:solidFill>
              <a:schemeClr val="tx1"/>
            </a:solidFill>
          </a:endParaRPr>
        </a:p>
      </dgm:t>
    </dgm:pt>
    <dgm:pt modelId="{7A33632D-EE09-4853-957A-C7553B865FA4}" type="parTrans" cxnId="{919845FF-A5D4-4170-AC84-EB7AFC4EDEE5}">
      <dgm:prSet/>
      <dgm:spPr/>
      <dgm:t>
        <a:bodyPr/>
        <a:lstStyle/>
        <a:p>
          <a:endParaRPr lang="en-US"/>
        </a:p>
      </dgm:t>
    </dgm:pt>
    <dgm:pt modelId="{40FB72FD-69D7-4FFF-ADF0-8166CFA1A4A9}" type="sibTrans" cxnId="{919845FF-A5D4-4170-AC84-EB7AFC4EDEE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B038F65-5CF0-49D4-9625-9BC152B0B74F}">
      <dgm:prSet phldrT="[Text]"/>
      <dgm:spPr/>
      <dgm:t>
        <a:bodyPr/>
        <a:lstStyle/>
        <a:p>
          <a:r>
            <a:rPr lang="en-US" dirty="0" err="1" smtClean="0">
              <a:solidFill>
                <a:schemeClr val="tx1"/>
              </a:solidFill>
            </a:rPr>
            <a:t>Erkenning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als</a:t>
          </a:r>
          <a:r>
            <a:rPr lang="en-US" dirty="0" smtClean="0">
              <a:solidFill>
                <a:schemeClr val="tx1"/>
              </a:solidFill>
            </a:rPr>
            <a:t> ‘</a:t>
          </a:r>
          <a:r>
            <a:rPr lang="en-US" dirty="0" err="1" smtClean="0">
              <a:solidFill>
                <a:schemeClr val="tx1"/>
              </a:solidFill>
            </a:rPr>
            <a:t>standaard</a:t>
          </a:r>
          <a:r>
            <a:rPr lang="en-US" dirty="0" smtClean="0">
              <a:solidFill>
                <a:schemeClr val="tx1"/>
              </a:solidFill>
            </a:rPr>
            <a:t>’</a:t>
          </a:r>
          <a:endParaRPr lang="en-US" dirty="0">
            <a:solidFill>
              <a:schemeClr val="tx1"/>
            </a:solidFill>
          </a:endParaRPr>
        </a:p>
      </dgm:t>
    </dgm:pt>
    <dgm:pt modelId="{18B272AE-EAA4-4635-A265-3FB155CEEADF}" type="parTrans" cxnId="{76DDD850-258B-467C-A627-2B3DBEB52034}">
      <dgm:prSet/>
      <dgm:spPr/>
      <dgm:t>
        <a:bodyPr/>
        <a:lstStyle/>
        <a:p>
          <a:endParaRPr lang="en-US"/>
        </a:p>
      </dgm:t>
    </dgm:pt>
    <dgm:pt modelId="{5CF2F516-CBC6-4A49-9F89-2779B968D917}" type="sibTrans" cxnId="{76DDD850-258B-467C-A627-2B3DBEB52034}">
      <dgm:prSet/>
      <dgm:spPr/>
      <dgm:t>
        <a:bodyPr/>
        <a:lstStyle/>
        <a:p>
          <a:endParaRPr lang="en-US"/>
        </a:p>
      </dgm:t>
    </dgm:pt>
    <dgm:pt modelId="{67577BA9-0614-4BD1-9773-EA1B811BE613}" type="pres">
      <dgm:prSet presAssocID="{1EA784AC-6C4F-49A6-B253-84022697EBFA}" presName="Name0" presStyleCnt="0">
        <dgm:presLayoutVars>
          <dgm:dir/>
          <dgm:resizeHandles val="exact"/>
        </dgm:presLayoutVars>
      </dgm:prSet>
      <dgm:spPr/>
    </dgm:pt>
    <dgm:pt modelId="{F0B85487-0C4D-4BDC-BD19-61A39524309A}" type="pres">
      <dgm:prSet presAssocID="{486D5BA4-AD2C-4BF8-9B69-D01499B2AF1C}" presName="node" presStyleLbl="node1" presStyleIdx="0" presStyleCnt="3" custScaleY="148075" custLinFactY="-35103" custLinFactNeighborX="796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AF6F48-A465-427B-8C5C-1582C232C0DB}" type="pres">
      <dgm:prSet presAssocID="{49FB8773-B552-4690-A9B6-D3F80AD3E23B}" presName="sibTrans" presStyleLbl="sibTrans2D1" presStyleIdx="0" presStyleCnt="2"/>
      <dgm:spPr/>
      <dgm:t>
        <a:bodyPr/>
        <a:lstStyle/>
        <a:p>
          <a:endParaRPr lang="en-US"/>
        </a:p>
      </dgm:t>
    </dgm:pt>
    <dgm:pt modelId="{30C61457-3943-42E6-B3C6-90369AC98B9D}" type="pres">
      <dgm:prSet presAssocID="{49FB8773-B552-4690-A9B6-D3F80AD3E23B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142EA561-8D63-46B6-AE6E-A05ECBD3BEE7}" type="pres">
      <dgm:prSet presAssocID="{E61147F5-1C4B-41B3-9738-BB670266FC8C}" presName="node" presStyleLbl="node1" presStyleIdx="1" presStyleCnt="3" custScaleY="66673" custLinFactX="-96991" custLinFactNeighborX="-100000" custLinFactNeighborY="258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8744C0-AB37-4714-A5B1-F321EEB89120}" type="pres">
      <dgm:prSet presAssocID="{40FB72FD-69D7-4FFF-ADF0-8166CFA1A4A9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F0DA7E1-5BBB-439E-B8C1-9D0D8E9A67CD}" type="pres">
      <dgm:prSet presAssocID="{40FB72FD-69D7-4FFF-ADF0-8166CFA1A4A9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58C2A898-9437-4B2E-86BA-72D6DD40792C}" type="pres">
      <dgm:prSet presAssocID="{BB038F65-5CF0-49D4-9625-9BC152B0B74F}" presName="node" presStyleLbl="node1" presStyleIdx="2" presStyleCnt="3" custScaleY="60774" custLinFactX="-198584" custLinFactY="56827" custLinFactNeighborX="-200000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BFAB67-C3A4-43C8-AF3B-27B442B0B947}" type="presOf" srcId="{E61147F5-1C4B-41B3-9738-BB670266FC8C}" destId="{142EA561-8D63-46B6-AE6E-A05ECBD3BEE7}" srcOrd="0" destOrd="0" presId="urn:microsoft.com/office/officeart/2005/8/layout/process1"/>
    <dgm:cxn modelId="{D1DA328B-AAD2-4B2D-A570-AB97B3C608F6}" srcId="{1EA784AC-6C4F-49A6-B253-84022697EBFA}" destId="{486D5BA4-AD2C-4BF8-9B69-D01499B2AF1C}" srcOrd="0" destOrd="0" parTransId="{2E144432-F847-43F4-9F2C-C6E7A70E2F50}" sibTransId="{49FB8773-B552-4690-A9B6-D3F80AD3E23B}"/>
    <dgm:cxn modelId="{B8BA20BE-E9BD-49B3-A323-ABEDB1CE6A4B}" type="presOf" srcId="{40FB72FD-69D7-4FFF-ADF0-8166CFA1A4A9}" destId="{F38744C0-AB37-4714-A5B1-F321EEB89120}" srcOrd="0" destOrd="0" presId="urn:microsoft.com/office/officeart/2005/8/layout/process1"/>
    <dgm:cxn modelId="{6198D41C-43E6-4103-A87D-6B4C34ACB526}" type="presOf" srcId="{BB038F65-5CF0-49D4-9625-9BC152B0B74F}" destId="{58C2A898-9437-4B2E-86BA-72D6DD40792C}" srcOrd="0" destOrd="0" presId="urn:microsoft.com/office/officeart/2005/8/layout/process1"/>
    <dgm:cxn modelId="{76DDD850-258B-467C-A627-2B3DBEB52034}" srcId="{1EA784AC-6C4F-49A6-B253-84022697EBFA}" destId="{BB038F65-5CF0-49D4-9625-9BC152B0B74F}" srcOrd="2" destOrd="0" parTransId="{18B272AE-EAA4-4635-A265-3FB155CEEADF}" sibTransId="{5CF2F516-CBC6-4A49-9F89-2779B968D917}"/>
    <dgm:cxn modelId="{31B415D0-EE64-4541-B410-24D619E82637}" type="presOf" srcId="{49FB8773-B552-4690-A9B6-D3F80AD3E23B}" destId="{E8AF6F48-A465-427B-8C5C-1582C232C0DB}" srcOrd="0" destOrd="0" presId="urn:microsoft.com/office/officeart/2005/8/layout/process1"/>
    <dgm:cxn modelId="{33BA61FE-A5BE-4252-91BB-E10DF22ED83D}" type="presOf" srcId="{1EA784AC-6C4F-49A6-B253-84022697EBFA}" destId="{67577BA9-0614-4BD1-9773-EA1B811BE613}" srcOrd="0" destOrd="0" presId="urn:microsoft.com/office/officeart/2005/8/layout/process1"/>
    <dgm:cxn modelId="{F38806C6-6246-4867-ADA5-346FCD98DA23}" type="presOf" srcId="{49FB8773-B552-4690-A9B6-D3F80AD3E23B}" destId="{30C61457-3943-42E6-B3C6-90369AC98B9D}" srcOrd="1" destOrd="0" presId="urn:microsoft.com/office/officeart/2005/8/layout/process1"/>
    <dgm:cxn modelId="{750338EC-6DEB-4E32-AB1D-13A9EE7BAEF6}" type="presOf" srcId="{40FB72FD-69D7-4FFF-ADF0-8166CFA1A4A9}" destId="{8F0DA7E1-5BBB-439E-B8C1-9D0D8E9A67CD}" srcOrd="1" destOrd="0" presId="urn:microsoft.com/office/officeart/2005/8/layout/process1"/>
    <dgm:cxn modelId="{069D64DE-1958-41F7-8927-3E9C643ACC4B}" type="presOf" srcId="{486D5BA4-AD2C-4BF8-9B69-D01499B2AF1C}" destId="{F0B85487-0C4D-4BDC-BD19-61A39524309A}" srcOrd="0" destOrd="0" presId="urn:microsoft.com/office/officeart/2005/8/layout/process1"/>
    <dgm:cxn modelId="{919845FF-A5D4-4170-AC84-EB7AFC4EDEE5}" srcId="{1EA784AC-6C4F-49A6-B253-84022697EBFA}" destId="{E61147F5-1C4B-41B3-9738-BB670266FC8C}" srcOrd="1" destOrd="0" parTransId="{7A33632D-EE09-4853-957A-C7553B865FA4}" sibTransId="{40FB72FD-69D7-4FFF-ADF0-8166CFA1A4A9}"/>
    <dgm:cxn modelId="{2052D5F0-F2A3-4A0E-9A31-EF0E7534CF26}" type="presParOf" srcId="{67577BA9-0614-4BD1-9773-EA1B811BE613}" destId="{F0B85487-0C4D-4BDC-BD19-61A39524309A}" srcOrd="0" destOrd="0" presId="urn:microsoft.com/office/officeart/2005/8/layout/process1"/>
    <dgm:cxn modelId="{B7AF7F62-8AB9-4C1A-8350-581091EFE7A2}" type="presParOf" srcId="{67577BA9-0614-4BD1-9773-EA1B811BE613}" destId="{E8AF6F48-A465-427B-8C5C-1582C232C0DB}" srcOrd="1" destOrd="0" presId="urn:microsoft.com/office/officeart/2005/8/layout/process1"/>
    <dgm:cxn modelId="{8BC2392F-D87A-43E7-882F-4F6CB1058C67}" type="presParOf" srcId="{E8AF6F48-A465-427B-8C5C-1582C232C0DB}" destId="{30C61457-3943-42E6-B3C6-90369AC98B9D}" srcOrd="0" destOrd="0" presId="urn:microsoft.com/office/officeart/2005/8/layout/process1"/>
    <dgm:cxn modelId="{39F4F64F-BD94-4CDB-B8C0-9A0A28697984}" type="presParOf" srcId="{67577BA9-0614-4BD1-9773-EA1B811BE613}" destId="{142EA561-8D63-46B6-AE6E-A05ECBD3BEE7}" srcOrd="2" destOrd="0" presId="urn:microsoft.com/office/officeart/2005/8/layout/process1"/>
    <dgm:cxn modelId="{37B9412F-DA21-4DC5-8E53-5155AC04F518}" type="presParOf" srcId="{67577BA9-0614-4BD1-9773-EA1B811BE613}" destId="{F38744C0-AB37-4714-A5B1-F321EEB89120}" srcOrd="3" destOrd="0" presId="urn:microsoft.com/office/officeart/2005/8/layout/process1"/>
    <dgm:cxn modelId="{BD03F0BD-686F-4D95-9857-98323B2152C0}" type="presParOf" srcId="{F38744C0-AB37-4714-A5B1-F321EEB89120}" destId="{8F0DA7E1-5BBB-439E-B8C1-9D0D8E9A67CD}" srcOrd="0" destOrd="0" presId="urn:microsoft.com/office/officeart/2005/8/layout/process1"/>
    <dgm:cxn modelId="{91001278-9AE9-47D6-9D90-10B3AFFA5015}" type="presParOf" srcId="{67577BA9-0614-4BD1-9773-EA1B811BE613}" destId="{58C2A898-9437-4B2E-86BA-72D6DD40792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85487-0C4D-4BDC-BD19-61A39524309A}">
      <dsp:nvSpPr>
        <dsp:cNvPr id="0" name=""/>
        <dsp:cNvSpPr/>
      </dsp:nvSpPr>
      <dsp:spPr>
        <a:xfrm>
          <a:off x="82675" y="207926"/>
          <a:ext cx="2348342" cy="20863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solidFill>
                <a:schemeClr val="tx1"/>
              </a:solidFill>
            </a:rPr>
            <a:t>Ontwikkeling</a:t>
          </a:r>
          <a:r>
            <a:rPr lang="en-US" sz="2200" kern="1200" dirty="0" smtClean="0">
              <a:solidFill>
                <a:schemeClr val="tx1"/>
              </a:solidFill>
            </a:rPr>
            <a:t> </a:t>
          </a:r>
          <a:r>
            <a:rPr lang="en-US" sz="2200" kern="1200" dirty="0" err="1" smtClean="0">
              <a:solidFill>
                <a:schemeClr val="tx1"/>
              </a:solidFill>
            </a:rPr>
            <a:t>specificatie</a:t>
          </a:r>
          <a:r>
            <a:rPr lang="en-US" sz="2200" kern="1200" dirty="0" smtClean="0">
              <a:solidFill>
                <a:schemeClr val="tx1"/>
              </a:solidFill>
            </a:rPr>
            <a:t> </a:t>
          </a:r>
          <a:r>
            <a:rPr lang="en-US" sz="2200" kern="1200" dirty="0" err="1" smtClean="0">
              <a:solidFill>
                <a:schemeClr val="tx1"/>
              </a:solidFill>
            </a:rPr>
            <a:t>a.d.h.v</a:t>
          </a:r>
          <a:r>
            <a:rPr lang="en-US" sz="2200" kern="1200" dirty="0" smtClean="0">
              <a:solidFill>
                <a:schemeClr val="tx1"/>
              </a:solidFill>
            </a:rPr>
            <a:t>. workshops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143783" y="269034"/>
        <a:ext cx="2226126" cy="1964168"/>
      </dsp:txXfrm>
    </dsp:sp>
    <dsp:sp modelId="{E8AF6F48-A465-427B-8C5C-1582C232C0DB}">
      <dsp:nvSpPr>
        <dsp:cNvPr id="0" name=""/>
        <dsp:cNvSpPr/>
      </dsp:nvSpPr>
      <dsp:spPr>
        <a:xfrm rot="5406302">
          <a:off x="1054250" y="2391738"/>
          <a:ext cx="399942" cy="5823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solidFill>
              <a:schemeClr val="tx1"/>
            </a:solidFill>
          </a:endParaRPr>
        </a:p>
      </dsp:txBody>
      <dsp:txXfrm rot="10800000">
        <a:off x="1114351" y="2448225"/>
        <a:ext cx="279959" cy="349432"/>
      </dsp:txXfrm>
    </dsp:sp>
    <dsp:sp modelId="{142EA561-8D63-46B6-AE6E-A05ECBD3BEE7}">
      <dsp:nvSpPr>
        <dsp:cNvPr id="0" name=""/>
        <dsp:cNvSpPr/>
      </dsp:nvSpPr>
      <dsp:spPr>
        <a:xfrm>
          <a:off x="78518" y="3048917"/>
          <a:ext cx="2348342" cy="9394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solidFill>
                <a:schemeClr val="tx1"/>
              </a:solidFill>
            </a:rPr>
            <a:t>Publieke</a:t>
          </a:r>
          <a:r>
            <a:rPr lang="en-US" sz="2200" kern="1200" dirty="0" smtClean="0">
              <a:solidFill>
                <a:schemeClr val="tx1"/>
              </a:solidFill>
            </a:rPr>
            <a:t> </a:t>
          </a:r>
          <a:r>
            <a:rPr lang="en-US" sz="2200" kern="1200" dirty="0" err="1" smtClean="0">
              <a:solidFill>
                <a:schemeClr val="tx1"/>
              </a:solidFill>
            </a:rPr>
            <a:t>reviewperiode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106033" y="3076432"/>
        <a:ext cx="2293312" cy="884396"/>
      </dsp:txXfrm>
    </dsp:sp>
    <dsp:sp modelId="{F38744C0-AB37-4714-A5B1-F321EEB89120}">
      <dsp:nvSpPr>
        <dsp:cNvPr id="0" name=""/>
        <dsp:cNvSpPr/>
      </dsp:nvSpPr>
      <dsp:spPr>
        <a:xfrm rot="5469664">
          <a:off x="982022" y="4185333"/>
          <a:ext cx="502505" cy="5823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solidFill>
              <a:schemeClr val="tx1"/>
            </a:solidFill>
          </a:endParaRPr>
        </a:p>
      </dsp:txBody>
      <dsp:txXfrm rot="10800000">
        <a:off x="1058925" y="4226451"/>
        <a:ext cx="351754" cy="349432"/>
      </dsp:txXfrm>
    </dsp:sp>
    <dsp:sp modelId="{58C2A898-9437-4B2E-86BA-72D6DD40792C}">
      <dsp:nvSpPr>
        <dsp:cNvPr id="0" name=""/>
        <dsp:cNvSpPr/>
      </dsp:nvSpPr>
      <dsp:spPr>
        <a:xfrm>
          <a:off x="41109" y="4936273"/>
          <a:ext cx="2348342" cy="856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solidFill>
                <a:schemeClr val="tx1"/>
              </a:solidFill>
            </a:rPr>
            <a:t>Erkenning</a:t>
          </a:r>
          <a:r>
            <a:rPr lang="en-US" sz="2200" kern="1200" dirty="0" smtClean="0">
              <a:solidFill>
                <a:schemeClr val="tx1"/>
              </a:solidFill>
            </a:rPr>
            <a:t> </a:t>
          </a:r>
          <a:r>
            <a:rPr lang="en-US" sz="2200" kern="1200" dirty="0" err="1" smtClean="0">
              <a:solidFill>
                <a:schemeClr val="tx1"/>
              </a:solidFill>
            </a:rPr>
            <a:t>als</a:t>
          </a:r>
          <a:r>
            <a:rPr lang="en-US" sz="2200" kern="1200" dirty="0" smtClean="0">
              <a:solidFill>
                <a:schemeClr val="tx1"/>
              </a:solidFill>
            </a:rPr>
            <a:t> ‘</a:t>
          </a:r>
          <a:r>
            <a:rPr lang="en-US" sz="2200" kern="1200" dirty="0" err="1" smtClean="0">
              <a:solidFill>
                <a:schemeClr val="tx1"/>
              </a:solidFill>
            </a:rPr>
            <a:t>standaard</a:t>
          </a:r>
          <a:r>
            <a:rPr lang="en-US" sz="2200" kern="1200" dirty="0" smtClean="0">
              <a:solidFill>
                <a:schemeClr val="tx1"/>
              </a:solidFill>
            </a:rPr>
            <a:t>’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66189" y="4961353"/>
        <a:ext cx="2298182" cy="806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1"/>
          <p:cNvSpPr>
            <a:spLocks noGrp="1"/>
          </p:cNvSpPr>
          <p:nvPr>
            <p:ph type="hdr" sz="quarter"/>
          </p:nvPr>
        </p:nvSpPr>
        <p:spPr>
          <a:xfrm>
            <a:off x="476670" y="179512"/>
            <a:ext cx="3407942" cy="279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>
              <a:latin typeface="FlandersArtSans-Regular" panose="00000500000000000000" pitchFamily="2" charset="0"/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quarter" idx="1"/>
          </p:nvPr>
        </p:nvSpPr>
        <p:spPr>
          <a:xfrm>
            <a:off x="4941168" y="179512"/>
            <a:ext cx="1483197" cy="279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15B66-BF51-4972-819E-6E18353EB769}" type="datetimeFigureOut">
              <a:rPr lang="nl-BE" smtClean="0"/>
              <a:t>25/09/2018</a:t>
            </a:fld>
            <a:endParaRPr lang="nl-BE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76671" y="8685212"/>
            <a:ext cx="3407941" cy="279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61248" y="8685213"/>
            <a:ext cx="763117" cy="2792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‹#›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562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476670" y="179512"/>
            <a:ext cx="3407942" cy="279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>
              <a:latin typeface="FlandersArtSans-Regular" panose="00000500000000000000" pitchFamily="2" charset="0"/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quarter" idx="1"/>
          </p:nvPr>
        </p:nvSpPr>
        <p:spPr>
          <a:xfrm>
            <a:off x="4941168" y="179512"/>
            <a:ext cx="1483197" cy="279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15B66-BF51-4972-819E-6E18353EB769}" type="datetimeFigureOut">
              <a:rPr lang="nl-BE" smtClean="0"/>
              <a:t>25/09/2018</a:t>
            </a:fld>
            <a:endParaRPr lang="nl-BE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476671" y="8685212"/>
            <a:ext cx="3407941" cy="279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5661248" y="8685213"/>
            <a:ext cx="763117" cy="2792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‹#›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797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19" indent="-171419" algn="l" defTabSz="914235" rtl="0" eaLnBrk="1" latinLnBrk="0" hangingPunct="1">
      <a:buFont typeface="FlandersArtSans-Regular" panose="00000500000000000000" pitchFamily="2" charset="0"/>
      <a:buChar char="&gt;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1pPr>
    <a:lvl2pPr marL="360000" indent="-171419" algn="l" defTabSz="914235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2pPr>
    <a:lvl3pPr marL="540000" indent="-171419" algn="l" defTabSz="914235" rtl="0" eaLnBrk="1" latinLnBrk="0" hangingPunct="1">
      <a:buFont typeface="FlandersArtSans-Regular" panose="00000500000000000000" pitchFamily="2" charset="0"/>
      <a:buChar char="&gt;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3pPr>
    <a:lvl4pPr marL="720000" indent="-171419" algn="l" defTabSz="914235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4pPr>
    <a:lvl5pPr marL="900000" indent="-171419" algn="l" defTabSz="914235" rtl="0" eaLnBrk="1" latinLnBrk="0" hangingPunct="1">
      <a:buFont typeface="FlandersArtSans-Regular" panose="00000500000000000000" pitchFamily="2" charset="0"/>
      <a:buChar char="&gt;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5pPr>
    <a:lvl6pPr marL="2285588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05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23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40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3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306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2889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964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OSM </a:t>
            </a:r>
            <a:r>
              <a:rPr lang="en-US" dirty="0" err="1" smtClean="0"/>
              <a:t>geeft</a:t>
            </a:r>
            <a:r>
              <a:rPr lang="en-US" dirty="0" smtClean="0"/>
              <a:t> </a:t>
            </a:r>
            <a:r>
              <a:rPr lang="en-US" dirty="0" err="1" smtClean="0"/>
              <a:t>enkel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om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“boom”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, wat </a:t>
            </a:r>
            <a:r>
              <a:rPr lang="en-US" baseline="0" dirty="0" err="1" smtClean="0"/>
              <a:t>overeenkomt</a:t>
            </a:r>
            <a:r>
              <a:rPr lang="en-US" baseline="0" dirty="0" smtClean="0"/>
              <a:t> met het </a:t>
            </a:r>
            <a:r>
              <a:rPr lang="en-US" baseline="0" dirty="0" err="1" smtClean="0"/>
              <a:t>abstracte</a:t>
            </a:r>
            <a:r>
              <a:rPr lang="en-US" baseline="0" dirty="0" smtClean="0"/>
              <a:t> object “</a:t>
            </a:r>
            <a:r>
              <a:rPr lang="en-US" baseline="0" dirty="0" err="1" smtClean="0"/>
              <a:t>Boomvorm</a:t>
            </a:r>
            <a:r>
              <a:rPr lang="en-US" baseline="0" dirty="0" smtClean="0"/>
              <a:t>” in de </a:t>
            </a:r>
            <a:r>
              <a:rPr lang="en-US" baseline="0" dirty="0" err="1" smtClean="0"/>
              <a:t>uitbreiding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vegetatie-elementen</a:t>
            </a:r>
            <a:endParaRPr lang="en-US" baseline="0" dirty="0" smtClean="0"/>
          </a:p>
          <a:p>
            <a:r>
              <a:rPr lang="en-US" baseline="0" dirty="0" smtClean="0"/>
              <a:t>We </a:t>
            </a:r>
            <a:r>
              <a:rPr lang="en-US" baseline="0" dirty="0" err="1" smtClean="0"/>
              <a:t>moeten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determineren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welke</a:t>
            </a:r>
            <a:r>
              <a:rPr lang="en-US" baseline="0" dirty="0" smtClean="0"/>
              <a:t> boom het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, in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geval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opgaande</a:t>
            </a:r>
            <a:r>
              <a:rPr lang="en-US" baseline="0" dirty="0" smtClean="0"/>
              <a:t> boom.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28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309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OSM </a:t>
            </a:r>
            <a:r>
              <a:rPr lang="en-US" dirty="0" err="1" smtClean="0"/>
              <a:t>geeft</a:t>
            </a:r>
            <a:r>
              <a:rPr lang="en-US" dirty="0" smtClean="0"/>
              <a:t> </a:t>
            </a:r>
            <a:r>
              <a:rPr lang="en-US" dirty="0" err="1" smtClean="0"/>
              <a:t>enkel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om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“boom”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, wat </a:t>
            </a:r>
            <a:r>
              <a:rPr lang="en-US" baseline="0" dirty="0" err="1" smtClean="0"/>
              <a:t>overeenkomt</a:t>
            </a:r>
            <a:r>
              <a:rPr lang="en-US" baseline="0" dirty="0" smtClean="0"/>
              <a:t> met het </a:t>
            </a:r>
            <a:r>
              <a:rPr lang="en-US" baseline="0" dirty="0" err="1" smtClean="0"/>
              <a:t>abstracte</a:t>
            </a:r>
            <a:r>
              <a:rPr lang="en-US" baseline="0" dirty="0" smtClean="0"/>
              <a:t> object “</a:t>
            </a:r>
            <a:r>
              <a:rPr lang="en-US" baseline="0" dirty="0" err="1" smtClean="0"/>
              <a:t>Boomvorm</a:t>
            </a:r>
            <a:r>
              <a:rPr lang="en-US" baseline="0" dirty="0" smtClean="0"/>
              <a:t>” in de </a:t>
            </a:r>
            <a:r>
              <a:rPr lang="en-US" baseline="0" dirty="0" err="1" smtClean="0"/>
              <a:t>uitbreiding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vegetatie-elementen</a:t>
            </a:r>
            <a:endParaRPr lang="en-US" baseline="0" dirty="0" smtClean="0"/>
          </a:p>
          <a:p>
            <a:r>
              <a:rPr lang="en-US" baseline="0" dirty="0" smtClean="0"/>
              <a:t>We </a:t>
            </a:r>
            <a:r>
              <a:rPr lang="en-US" baseline="0" dirty="0" err="1" smtClean="0"/>
              <a:t>moeten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determineren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welke</a:t>
            </a:r>
            <a:r>
              <a:rPr lang="en-US" baseline="0" dirty="0" smtClean="0"/>
              <a:t> boom het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, in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geval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opgaande</a:t>
            </a:r>
            <a:r>
              <a:rPr lang="en-US" baseline="0" dirty="0" smtClean="0"/>
              <a:t> boom.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29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167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30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314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31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489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32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821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33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562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Mogelijkheid</a:t>
            </a:r>
            <a:r>
              <a:rPr lang="en-US" dirty="0" smtClean="0"/>
              <a:t> 1: </a:t>
            </a:r>
            <a:r>
              <a:rPr lang="en-US" dirty="0" err="1" smtClean="0"/>
              <a:t>gebruik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maken</a:t>
            </a:r>
            <a:r>
              <a:rPr lang="en-US" baseline="0" dirty="0" smtClean="0"/>
              <a:t> van het Simple Knowledge </a:t>
            </a:r>
            <a:r>
              <a:rPr lang="en-US" baseline="0" dirty="0" err="1" smtClean="0"/>
              <a:t>Organisation</a:t>
            </a:r>
            <a:r>
              <a:rPr lang="en-US" baseline="0" dirty="0" smtClean="0"/>
              <a:t> System (SKOS) om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mapping machine-</a:t>
            </a:r>
            <a:r>
              <a:rPr lang="en-US" baseline="0" dirty="0" err="1" smtClean="0"/>
              <a:t>leesbaar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maken</a:t>
            </a:r>
            <a:endParaRPr lang="en-US" dirty="0" smtClean="0"/>
          </a:p>
          <a:p>
            <a:r>
              <a:rPr lang="en-US" dirty="0" err="1" smtClean="0"/>
              <a:t>Mogelijkheid</a:t>
            </a:r>
            <a:r>
              <a:rPr lang="en-US" dirty="0" smtClean="0"/>
              <a:t> 2: </a:t>
            </a:r>
            <a:r>
              <a:rPr lang="en-US" dirty="0" err="1" smtClean="0"/>
              <a:t>gespecialiseerde</a:t>
            </a:r>
            <a:r>
              <a:rPr lang="en-US" dirty="0" smtClean="0"/>
              <a:t> tools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vakgebied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bv</a:t>
            </a:r>
            <a:r>
              <a:rPr lang="en-US" baseline="0" dirty="0" smtClean="0"/>
              <a:t>. Hale Studio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geografische</a:t>
            </a:r>
            <a:r>
              <a:rPr lang="en-US" baseline="0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34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212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Tools: </a:t>
            </a:r>
          </a:p>
          <a:p>
            <a:pPr lvl="1"/>
            <a:r>
              <a:rPr lang="en-US" dirty="0" smtClean="0"/>
              <a:t>https://qgis.org/en/site/</a:t>
            </a:r>
          </a:p>
          <a:p>
            <a:pPr lvl="1"/>
            <a:r>
              <a:rPr lang="en-US" dirty="0" smtClean="0"/>
              <a:t>https://www.wetransform.to/products/halestudio/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35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10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nl-BE"/>
              <a:t>TIM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183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Mogelijkheid</a:t>
            </a:r>
            <a:r>
              <a:rPr lang="en-US" dirty="0" smtClean="0"/>
              <a:t> 1: </a:t>
            </a:r>
            <a:r>
              <a:rPr lang="en-US" dirty="0" err="1" smtClean="0"/>
              <a:t>gebruik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maken</a:t>
            </a:r>
            <a:r>
              <a:rPr lang="en-US" baseline="0" dirty="0" smtClean="0"/>
              <a:t> van het Simple Knowledge </a:t>
            </a:r>
            <a:r>
              <a:rPr lang="en-US" baseline="0" dirty="0" err="1" smtClean="0"/>
              <a:t>Organisation</a:t>
            </a:r>
            <a:r>
              <a:rPr lang="en-US" baseline="0" dirty="0" smtClean="0"/>
              <a:t> System (SKOS) om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mapping machine-</a:t>
            </a:r>
            <a:r>
              <a:rPr lang="en-US" baseline="0" dirty="0" err="1" smtClean="0"/>
              <a:t>leesbaar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maken</a:t>
            </a:r>
            <a:endParaRPr lang="en-US" dirty="0" smtClean="0"/>
          </a:p>
          <a:p>
            <a:r>
              <a:rPr lang="en-US" dirty="0" err="1" smtClean="0"/>
              <a:t>Mogelijkheid</a:t>
            </a:r>
            <a:r>
              <a:rPr lang="en-US" dirty="0" smtClean="0"/>
              <a:t> 2: </a:t>
            </a:r>
            <a:r>
              <a:rPr lang="en-US" dirty="0" err="1" smtClean="0"/>
              <a:t>gespecialiseerde</a:t>
            </a:r>
            <a:r>
              <a:rPr lang="en-US" dirty="0" smtClean="0"/>
              <a:t> tools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vakgebied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bv</a:t>
            </a:r>
            <a:r>
              <a:rPr lang="en-US" baseline="0" dirty="0" smtClean="0"/>
              <a:t>. Hale Studio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geografische</a:t>
            </a:r>
            <a:r>
              <a:rPr lang="en-US" baseline="0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36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591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Wanneer</a:t>
            </a:r>
            <a:r>
              <a:rPr lang="en-US" dirty="0" smtClean="0"/>
              <a:t> </a:t>
            </a:r>
            <a:r>
              <a:rPr lang="en-US" dirty="0" err="1" smtClean="0"/>
              <a:t>geen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expliciet</a:t>
            </a:r>
            <a:r>
              <a:rPr lang="en-US" baseline="0" dirty="0" smtClean="0"/>
              <a:t> CRS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meegegeven</a:t>
            </a:r>
            <a:r>
              <a:rPr lang="en-US" baseline="0" dirty="0" smtClean="0"/>
              <a:t> in de WKT of GML string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verondersteld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om CRS84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40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362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7453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9143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3592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9138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6634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8639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527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 userDrawn="1"/>
        </p:nvSpPr>
        <p:spPr>
          <a:xfrm>
            <a:off x="2" y="0"/>
            <a:ext cx="9615725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56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173" y="692695"/>
            <a:ext cx="195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028711" y="4509834"/>
            <a:ext cx="7434681" cy="11125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Shape 7"/>
          <p:cNvSpPr>
            <a:spLocks noGrp="1"/>
          </p:cNvSpPr>
          <p:nvPr>
            <p:ph type="title"/>
          </p:nvPr>
        </p:nvSpPr>
        <p:spPr>
          <a:xfrm>
            <a:off x="1028712" y="1551752"/>
            <a:ext cx="7434681" cy="2794621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" y="5770201"/>
            <a:ext cx="1525527" cy="396241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197065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62524" y="365128"/>
            <a:ext cx="3023824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2400">
                <a:latin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7" name="Shape 40"/>
          <p:cNvSpPr>
            <a:spLocks noGrp="1"/>
          </p:cNvSpPr>
          <p:nvPr>
            <p:ph type="body" idx="1"/>
          </p:nvPr>
        </p:nvSpPr>
        <p:spPr>
          <a:xfrm>
            <a:off x="662524" y="5892601"/>
            <a:ext cx="3023824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FlandersArtSans-Regular" panose="00000500000000000000" pitchFamily="2" charset="0"/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lang="en-US" sz="1400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3842570" y="365126"/>
            <a:ext cx="5382393" cy="6109416"/>
          </a:xfrm>
        </p:spPr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5772C40-882F-44D7-AC89-44D88EE8DA25}" type="datetime1">
              <a:rPr lang="nl-BE" smtClean="0"/>
              <a:t>25/09/2018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0917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432474" y="5817248"/>
            <a:ext cx="6963661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FlandersArtSans-Regular" panose="00000500000000000000" pitchFamily="2" charset="0"/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lang="en-US" sz="1400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32472" y="1499129"/>
            <a:ext cx="6963662" cy="4168466"/>
          </a:xfrm>
        </p:spPr>
        <p:txBody>
          <a:bodyPr/>
          <a:lstStyle>
            <a:lvl1pPr marL="0" indent="0">
              <a:buNone/>
              <a:defRPr>
                <a:latin typeface="FlandersArtSans-Regular" panose="000005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6A2E6A58-0B24-4938-B69F-FB952F1B8107}" type="datetime1">
              <a:rPr lang="nl-BE" smtClean="0"/>
              <a:t>25/09/2018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97967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1_Titel en Inhoud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1038" y="1482215"/>
            <a:ext cx="8544000" cy="49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ftr" idx="11"/>
          </p:nvPr>
        </p:nvSpPr>
        <p:spPr>
          <a:xfrm>
            <a:off x="480651" y="6605192"/>
            <a:ext cx="60840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nl-NL" smtClean="0"/>
              <a:t>Editeer via Invoegen/Kop- en Voettekst</a:t>
            </a:r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dt" idx="10"/>
          </p:nvPr>
        </p:nvSpPr>
        <p:spPr>
          <a:xfrm>
            <a:off x="6564652" y="6603110"/>
            <a:ext cx="2863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DC5F0E85-A19D-461F-8941-CFE741E0BBAF}" type="datetime1">
              <a:rPr lang="nl-BE" smtClean="0"/>
              <a:t>25/09/2018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830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3575" b="0" i="0" u="none" strike="noStrike" cap="none">
                <a:solidFill>
                  <a:schemeClr val="dk1"/>
                </a:solidFill>
                <a:latin typeface="FlandersArtSans-Regular" panose="00000500000000000000" pitchFamily="2" charset="0"/>
                <a:ea typeface="FlandersArtSans-Regular" panose="00000500000000000000" pitchFamily="2" charset="0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100000"/>
              <a:buFont typeface="Arial"/>
              <a:buNone/>
              <a:defRPr sz="1463"/>
            </a:lvl2pPr>
            <a:lvl3pPr lvl="2" indent="0">
              <a:spcBef>
                <a:spcPts val="0"/>
              </a:spcBef>
              <a:buSzPct val="100000"/>
              <a:buFont typeface="Arial"/>
              <a:buNone/>
              <a:defRPr sz="1463"/>
            </a:lvl3pPr>
            <a:lvl4pPr lvl="3" indent="0">
              <a:spcBef>
                <a:spcPts val="0"/>
              </a:spcBef>
              <a:buSzPct val="100000"/>
              <a:buFont typeface="Arial"/>
              <a:buNone/>
              <a:defRPr sz="1463"/>
            </a:lvl4pPr>
            <a:lvl5pPr lvl="4" indent="0">
              <a:spcBef>
                <a:spcPts val="0"/>
              </a:spcBef>
              <a:buSzPct val="100000"/>
              <a:buFont typeface="Arial"/>
              <a:buNone/>
              <a:defRPr sz="1463"/>
            </a:lvl5pPr>
            <a:lvl6pPr lvl="5" indent="0">
              <a:spcBef>
                <a:spcPts val="0"/>
              </a:spcBef>
              <a:buSzPct val="100000"/>
              <a:buFont typeface="Arial"/>
              <a:buNone/>
              <a:defRPr sz="1463"/>
            </a:lvl6pPr>
            <a:lvl7pPr lvl="6" indent="0">
              <a:spcBef>
                <a:spcPts val="0"/>
              </a:spcBef>
              <a:buSzPct val="100000"/>
              <a:buFont typeface="Arial"/>
              <a:buNone/>
              <a:defRPr sz="1463"/>
            </a:lvl7pPr>
            <a:lvl8pPr lvl="7" indent="0">
              <a:spcBef>
                <a:spcPts val="0"/>
              </a:spcBef>
              <a:buSzPct val="100000"/>
              <a:buFont typeface="Arial"/>
              <a:buNone/>
              <a:defRPr sz="1463"/>
            </a:lvl8pPr>
            <a:lvl9pPr lvl="8" indent="0">
              <a:spcBef>
                <a:spcPts val="0"/>
              </a:spcBef>
              <a:buSzPct val="100000"/>
              <a:buFont typeface="Arial"/>
              <a:buNone/>
              <a:defRPr sz="1463"/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8543925" cy="435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85738" marR="0" lvl="0" indent="103188" algn="l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275" b="0" i="0" u="none" strike="noStrike" cap="none">
                <a:solidFill>
                  <a:schemeClr val="dk1"/>
                </a:solidFill>
                <a:latin typeface="FlandersArtSans-Regular" panose="00000500000000000000" pitchFamily="2" charset="0"/>
                <a:ea typeface="FlandersArtSans-Regular" panose="00000500000000000000" pitchFamily="2" charset="0"/>
                <a:cs typeface="Calibri"/>
                <a:sym typeface="Calibri"/>
              </a:defRPr>
            </a:lvl1pPr>
            <a:lvl2pPr marL="557213" marR="0" lvl="1" indent="61913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28688" marR="0" lvl="2" indent="20638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0163" marR="0" lvl="3" indent="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71638" marR="0" lvl="4" indent="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3113" marR="0" lvl="5" indent="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14588" marR="0" lvl="6" indent="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86063" marR="0" lvl="7" indent="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157538" marR="0" lvl="8" indent="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Calibri"/>
              <a:buNone/>
              <a:defRPr sz="975" b="0" i="0" u="none" strike="noStrike" cap="none">
                <a:solidFill>
                  <a:srgbClr val="888888"/>
                </a:solidFill>
                <a:latin typeface="FlandersArtSans-Regular" panose="00000500000000000000" pitchFamily="2" charset="0"/>
                <a:ea typeface="FlandersArtSans-Regular" panose="00000500000000000000" pitchFamily="2" charset="0"/>
                <a:cs typeface="Calibri"/>
                <a:sym typeface="Calibri"/>
              </a:defRPr>
            </a:lvl1pPr>
            <a:lvl2pPr marL="371475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295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14425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859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57375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00325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71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6FB3725A-F903-48CE-A837-8BAE35A2F115}" type="datetime1">
              <a:rPr lang="nl-BE" smtClean="0"/>
              <a:t>26/09/2018</a:t>
            </a:fld>
            <a:endParaRPr lang="nn-NO"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Calibri"/>
              <a:buNone/>
              <a:defRPr sz="975" b="0" i="0" u="none" strike="noStrike" cap="none">
                <a:solidFill>
                  <a:srgbClr val="888888"/>
                </a:solidFill>
                <a:latin typeface="FlandersArtSans-Regular" panose="00000500000000000000" pitchFamily="2" charset="0"/>
                <a:ea typeface="FlandersArtSans-Regular" panose="00000500000000000000" pitchFamily="2" charset="0"/>
                <a:cs typeface="Calibri"/>
                <a:sym typeface="Calibri"/>
              </a:defRPr>
            </a:lvl1pPr>
            <a:lvl2pPr marL="371475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4295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14425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859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57375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00325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71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nl-BE"/>
              <a:t>Webcast OSLO-Dienst 9/5/2018</a:t>
            </a: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>
                <a:latin typeface="FlandersArtSans-Regular" panose="00000500000000000000" pitchFamily="2" charset="0"/>
              </a:defRPr>
            </a:lvl1pPr>
          </a:lstStyle>
          <a:p>
            <a:pPr indent="-15478">
              <a:buClr>
                <a:srgbClr val="888888"/>
              </a:buClr>
              <a:buSzPct val="25000"/>
            </a:pPr>
            <a:fld id="{00000000-1234-1234-1234-123412341234}" type="slidenum">
              <a:rPr lang="nl-BE" sz="975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 indent="-15478">
                <a:buClr>
                  <a:srgbClr val="888888"/>
                </a:buClr>
                <a:buSzPct val="25000"/>
              </a:pPr>
              <a:t>‹#›</a:t>
            </a:fld>
            <a:endParaRPr lang="nl-BE" sz="975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EF4F5A36-E93D-4DA4-B06B-8B249F55C343}"/>
              </a:ext>
            </a:extLst>
          </p:cNvPr>
          <p:cNvSpPr/>
          <p:nvPr userDrawn="1"/>
        </p:nvSpPr>
        <p:spPr>
          <a:xfrm>
            <a:off x="0" y="0"/>
            <a:ext cx="262867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63" b="0" i="0" u="none" strike="noStrike" cap="none">
              <a:solidFill>
                <a:srgbClr val="FFFFFF"/>
              </a:solidFill>
              <a:latin typeface="FlandersArtSans-Regular" panose="00000500000000000000" pitchFamily="2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748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4" y="-21307"/>
            <a:ext cx="8762846" cy="5643664"/>
          </a:xfrm>
          <a:prstGeom prst="rect">
            <a:avLst/>
          </a:prstGeom>
        </p:spPr>
      </p:pic>
      <p:sp>
        <p:nvSpPr>
          <p:cNvPr id="15" name="Shape 108"/>
          <p:cNvSpPr/>
          <p:nvPr userDrawn="1"/>
        </p:nvSpPr>
        <p:spPr>
          <a:xfrm>
            <a:off x="1" y="-21306"/>
            <a:ext cx="6861969" cy="6879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6" name="image3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700173" y="692695"/>
            <a:ext cx="195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028712" y="4509834"/>
            <a:ext cx="5094419" cy="11125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1028711" y="1551752"/>
            <a:ext cx="4236324" cy="2794621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" y="5770201"/>
            <a:ext cx="1525527" cy="396241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670730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0" y="1"/>
            <a:ext cx="9555510" cy="562235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" y="5770201"/>
            <a:ext cx="1525527" cy="396241"/>
          </a:xfrm>
          <a:prstGeom prst="rect">
            <a:avLst/>
          </a:prstGeom>
        </p:spPr>
      </p:pic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1028712" y="1551752"/>
            <a:ext cx="7429500" cy="2794621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sp>
        <p:nvSpPr>
          <p:cNvPr id="13" name="Shape 2"/>
          <p:cNvSpPr/>
          <p:nvPr userDrawn="1"/>
        </p:nvSpPr>
        <p:spPr>
          <a:xfrm>
            <a:off x="0" y="0"/>
            <a:ext cx="350489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1" y="687274"/>
            <a:ext cx="1950000" cy="70101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028712" y="4509834"/>
            <a:ext cx="7429501" cy="948859"/>
          </a:xfr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797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974559" y="2002534"/>
            <a:ext cx="8420101" cy="2794621"/>
          </a:xfrm>
          <a:prstGeom prst="rect">
            <a:avLst/>
          </a:prstGeom>
        </p:spPr>
        <p:txBody>
          <a:bodyPr anchor="b"/>
          <a:lstStyle>
            <a:lvl1pPr algn="r">
              <a:defRPr sz="3600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965158" y="4941168"/>
            <a:ext cx="74295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07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>
            <a:extLst/>
          </a:blip>
          <a:srcRect l="763" t="1399" r="6439" b="3435"/>
          <a:stretch>
            <a:fillRect/>
          </a:stretch>
        </p:blipFill>
        <p:spPr>
          <a:xfrm>
            <a:off x="350488" y="-1"/>
            <a:ext cx="955551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965158" y="4941168"/>
            <a:ext cx="74295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974559" y="2002534"/>
            <a:ext cx="8420101" cy="2794621"/>
          </a:xfrm>
          <a:prstGeom prst="rect">
            <a:avLst/>
          </a:prstGeom>
        </p:spPr>
        <p:txBody>
          <a:bodyPr anchor="b"/>
          <a:lstStyle>
            <a:lvl1pPr algn="r">
              <a:defRPr sz="3600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296733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66674967-729E-4304-B7BD-FA1AAFB09796}" type="datetime1">
              <a:rPr lang="nl-BE" smtClean="0"/>
              <a:t>25/09/2018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88153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dubbele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4184087" cy="4992328"/>
          </a:xfrm>
        </p:spPr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D6D5148F-E15D-4231-8DE9-DAD5179FF131}" type="datetime1">
              <a:rPr lang="nl-BE" smtClean="0"/>
              <a:t>25/09/2018</a:t>
            </a:fld>
            <a:endParaRPr lang="nl-BE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11"/>
          </p:nvPr>
        </p:nvSpPr>
        <p:spPr>
          <a:xfrm>
            <a:off x="5040876" y="1482215"/>
            <a:ext cx="4184087" cy="4992328"/>
          </a:xfrm>
        </p:spPr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0631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1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7469B25D-6EDE-44B6-8779-31ED86B2057D}" type="datetime1">
              <a:rPr lang="nl-BE" smtClean="0"/>
              <a:t>25/09/2018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42918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A4618B27-45BE-49CD-9F71-A0DF3242CA27}" type="datetime1">
              <a:rPr lang="nl-BE" smtClean="0"/>
              <a:t>25/09/2018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5655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482215"/>
            <a:ext cx="8543925" cy="499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7" name="Shape 2"/>
          <p:cNvSpPr/>
          <p:nvPr userDrawn="1"/>
        </p:nvSpPr>
        <p:spPr>
          <a:xfrm>
            <a:off x="0" y="0"/>
            <a:ext cx="350489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0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0401CDE-797D-409F-9722-286C2BFBC849}" type="datetime1">
              <a:rPr lang="nl-BE" smtClean="0"/>
              <a:t>25/09/2018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1011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>
          <a:schemeClr val="accent1"/>
        </a:buClr>
        <a:buSzPct val="100000"/>
        <a:buFont typeface="FlandersArtSans-Regular" panose="00000500000000000000" pitchFamily="2" charset="0"/>
        <a:buNone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83771" marR="0" indent="-326571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marR="0" indent="-30480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37360" marR="0" indent="-36576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marR="0" indent="-36576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Informatievlaanderen/OSLO-Discussion/issues?q=is:issue+is:open+label:%22Thema/Openbaar+Domein%22" TargetMode="Externa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ormatievlaanderen/OSLO-Discussion/issues/155" TargetMode="Externa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ormatievlaanderen/OSLO-Discussion/issues/154" TargetMode="Externa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ormatievlaanderen/OSLO-Discussion/issues/152" TargetMode="Externa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ormatievlaanderen/OSLO-Discussion/issues/149" TargetMode="Externa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hyperlink" Target="https://github.com/Informatievlaanderen/OSLO-Discussion/issues/147" TargetMode="Externa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ormatievlaanderen/OSLO-Discussion/issues/145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ormatievlaanderen/OSLO-Discussion/issues/116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rmatievlaanderen/OSLO-Discussion/issues/108" TargetMode="External"/><Relationship Id="rId2" Type="http://schemas.openxmlformats.org/officeDocument/2006/relationships/hyperlink" Target="https://github.com/Informatievlaanderen/OSLO-Discussion/issues/106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Informatievlaanderen/OSLO-Discussion/issues/75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ormatievlaanderen/OSLO-Discussion/issues/89" TargetMode="Externa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ata.vlaanderen.be/cms/openbaardomein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Webcast 26 september 2018</a:t>
            </a:r>
            <a:endParaRPr lang="nl-B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OSLO Openbaar Domein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632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932" t="23303" r="7756" b="-244"/>
          <a:stretch/>
        </p:blipFill>
        <p:spPr>
          <a:xfrm>
            <a:off x="-19050" y="0"/>
            <a:ext cx="9944100" cy="6896100"/>
          </a:xfrm>
          <a:prstGeom prst="rect">
            <a:avLst/>
          </a:prstGeom>
        </p:spPr>
      </p:pic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22828" y="6505035"/>
            <a:ext cx="198317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Bron</a:t>
            </a:r>
            <a:r>
              <a:rPr lang="en-US" dirty="0" smtClean="0">
                <a:solidFill>
                  <a:schemeClr val="bg1"/>
                </a:solidFill>
              </a:rPr>
              <a:t>: Google Maps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666875" y="971550"/>
            <a:ext cx="3381375" cy="5924550"/>
          </a:xfrm>
          <a:custGeom>
            <a:avLst/>
            <a:gdLst>
              <a:gd name="connsiteX0" fmla="*/ 0 w 3381375"/>
              <a:gd name="connsiteY0" fmla="*/ 5924550 h 5924550"/>
              <a:gd name="connsiteX1" fmla="*/ 2114550 w 3381375"/>
              <a:gd name="connsiteY1" fmla="*/ 1562100 h 5924550"/>
              <a:gd name="connsiteX2" fmla="*/ 3381375 w 3381375"/>
              <a:gd name="connsiteY2" fmla="*/ 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1375" h="5924550">
                <a:moveTo>
                  <a:pt x="0" y="5924550"/>
                </a:moveTo>
                <a:cubicBezTo>
                  <a:pt x="775494" y="4237037"/>
                  <a:pt x="1550988" y="2549525"/>
                  <a:pt x="2114550" y="1562100"/>
                </a:cubicBezTo>
                <a:cubicBezTo>
                  <a:pt x="2678113" y="574675"/>
                  <a:pt x="3186112" y="52388"/>
                  <a:pt x="3381375" y="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5048250" y="1057275"/>
            <a:ext cx="4914900" cy="5829300"/>
          </a:xfrm>
          <a:custGeom>
            <a:avLst/>
            <a:gdLst>
              <a:gd name="connsiteX0" fmla="*/ 0 w 4914900"/>
              <a:gd name="connsiteY0" fmla="*/ 0 h 5829300"/>
              <a:gd name="connsiteX1" fmla="*/ 342900 w 4914900"/>
              <a:gd name="connsiteY1" fmla="*/ 1047750 h 5829300"/>
              <a:gd name="connsiteX2" fmla="*/ 1971675 w 4914900"/>
              <a:gd name="connsiteY2" fmla="*/ 3790950 h 5829300"/>
              <a:gd name="connsiteX3" fmla="*/ 4914900 w 4914900"/>
              <a:gd name="connsiteY3" fmla="*/ 5829300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4900" h="5829300">
                <a:moveTo>
                  <a:pt x="0" y="0"/>
                </a:moveTo>
                <a:cubicBezTo>
                  <a:pt x="7144" y="207962"/>
                  <a:pt x="14288" y="415925"/>
                  <a:pt x="342900" y="1047750"/>
                </a:cubicBezTo>
                <a:cubicBezTo>
                  <a:pt x="671513" y="1679575"/>
                  <a:pt x="1209675" y="2994025"/>
                  <a:pt x="1971675" y="3790950"/>
                </a:cubicBezTo>
                <a:cubicBezTo>
                  <a:pt x="2733675" y="4587875"/>
                  <a:pt x="3824287" y="5208587"/>
                  <a:pt x="4914900" y="582930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676900" y="0"/>
            <a:ext cx="4229100" cy="4619625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hape 605"/>
          <p:cNvSpPr/>
          <p:nvPr/>
        </p:nvSpPr>
        <p:spPr>
          <a:xfrm>
            <a:off x="6067145" y="16623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Terreindeel</a:t>
            </a:r>
            <a:endParaRPr sz="179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606"/>
          <p:cNvSpPr/>
          <p:nvPr/>
        </p:nvSpPr>
        <p:spPr>
          <a:xfrm>
            <a:off x="5865391" y="1326737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Rijbaan</a:t>
            </a:r>
            <a:endParaRPr sz="1800" b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607"/>
          <p:cNvSpPr/>
          <p:nvPr/>
        </p:nvSpPr>
        <p:spPr>
          <a:xfrm>
            <a:off x="7989143" y="1328557"/>
            <a:ext cx="1843200" cy="9159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b="0" i="1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Fysiek voorkomen:</a:t>
            </a:r>
            <a:endParaRPr sz="1800" i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KWS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63003" y="2227182"/>
            <a:ext cx="2036016" cy="2307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Verharding die bestaat uit materiaal dat enkel door vaste verbinding van koolstof en waterstof is </a:t>
            </a:r>
            <a:r>
              <a:rPr lang="nl-NL" dirty="0" smtClean="0"/>
              <a:t>opgebouwd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84441" y="2217657"/>
            <a:ext cx="1843200" cy="2030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Het deel van de openbare weg dat voor het </a:t>
            </a:r>
            <a:r>
              <a:rPr lang="nl-NL" dirty="0" smtClean="0"/>
              <a:t>voertuigen-verkeer </a:t>
            </a:r>
            <a:r>
              <a:rPr lang="nl-NL" dirty="0"/>
              <a:t>in het algemeen is ingericht.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3" idx="0"/>
            <a:endCxn id="12" idx="2"/>
          </p:cNvCxnSpPr>
          <p:nvPr/>
        </p:nvCxnSpPr>
        <p:spPr>
          <a:xfrm flipH="1" flipV="1">
            <a:off x="6782045" y="1082132"/>
            <a:ext cx="4946" cy="2446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3"/>
            <a:endCxn id="14" idx="1"/>
          </p:cNvCxnSpPr>
          <p:nvPr/>
        </p:nvCxnSpPr>
        <p:spPr>
          <a:xfrm>
            <a:off x="7708591" y="1784687"/>
            <a:ext cx="280552" cy="1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67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932" t="23303" r="7756" b="-244"/>
          <a:stretch/>
        </p:blipFill>
        <p:spPr>
          <a:xfrm>
            <a:off x="-19050" y="0"/>
            <a:ext cx="9944100" cy="6896100"/>
          </a:xfrm>
          <a:prstGeom prst="rect">
            <a:avLst/>
          </a:prstGeom>
        </p:spPr>
      </p:pic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22828" y="6505035"/>
            <a:ext cx="198317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Bron</a:t>
            </a:r>
            <a:r>
              <a:rPr lang="en-US" dirty="0" smtClean="0">
                <a:solidFill>
                  <a:schemeClr val="bg1"/>
                </a:solidFill>
              </a:rPr>
              <a:t>: Google Maps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086350" y="1200150"/>
            <a:ext cx="4838700" cy="5181600"/>
          </a:xfrm>
          <a:custGeom>
            <a:avLst/>
            <a:gdLst>
              <a:gd name="connsiteX0" fmla="*/ 4838700 w 4838700"/>
              <a:gd name="connsiteY0" fmla="*/ 5181600 h 5181600"/>
              <a:gd name="connsiteX1" fmla="*/ 3486150 w 4838700"/>
              <a:gd name="connsiteY1" fmla="*/ 4400550 h 5181600"/>
              <a:gd name="connsiteX2" fmla="*/ 2628900 w 4838700"/>
              <a:gd name="connsiteY2" fmla="*/ 3800475 h 5181600"/>
              <a:gd name="connsiteX3" fmla="*/ 1514475 w 4838700"/>
              <a:gd name="connsiteY3" fmla="*/ 2505075 h 5181600"/>
              <a:gd name="connsiteX4" fmla="*/ 485775 w 4838700"/>
              <a:gd name="connsiteY4" fmla="*/ 942975 h 5181600"/>
              <a:gd name="connsiteX5" fmla="*/ 123825 w 4838700"/>
              <a:gd name="connsiteY5" fmla="*/ 266700 h 5181600"/>
              <a:gd name="connsiteX6" fmla="*/ 0 w 4838700"/>
              <a:gd name="connsiteY6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38700" h="5181600">
                <a:moveTo>
                  <a:pt x="4838700" y="5181600"/>
                </a:moveTo>
                <a:cubicBezTo>
                  <a:pt x="4346575" y="4906168"/>
                  <a:pt x="3854450" y="4630737"/>
                  <a:pt x="3486150" y="4400550"/>
                </a:cubicBezTo>
                <a:cubicBezTo>
                  <a:pt x="3117850" y="4170363"/>
                  <a:pt x="2957513" y="4116388"/>
                  <a:pt x="2628900" y="3800475"/>
                </a:cubicBezTo>
                <a:cubicBezTo>
                  <a:pt x="2300287" y="3484562"/>
                  <a:pt x="1871662" y="2981325"/>
                  <a:pt x="1514475" y="2505075"/>
                </a:cubicBezTo>
                <a:cubicBezTo>
                  <a:pt x="1157287" y="2028825"/>
                  <a:pt x="717550" y="1316037"/>
                  <a:pt x="485775" y="942975"/>
                </a:cubicBezTo>
                <a:cubicBezTo>
                  <a:pt x="254000" y="569913"/>
                  <a:pt x="204788" y="423863"/>
                  <a:pt x="123825" y="266700"/>
                </a:cubicBezTo>
                <a:cubicBezTo>
                  <a:pt x="42862" y="109537"/>
                  <a:pt x="21431" y="54768"/>
                  <a:pt x="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019175" y="1181100"/>
            <a:ext cx="3695700" cy="5695950"/>
          </a:xfrm>
          <a:custGeom>
            <a:avLst/>
            <a:gdLst>
              <a:gd name="connsiteX0" fmla="*/ 0 w 3695700"/>
              <a:gd name="connsiteY0" fmla="*/ 5695950 h 5695950"/>
              <a:gd name="connsiteX1" fmla="*/ 1114425 w 3695700"/>
              <a:gd name="connsiteY1" fmla="*/ 3533775 h 5695950"/>
              <a:gd name="connsiteX2" fmla="*/ 2333625 w 3695700"/>
              <a:gd name="connsiteY2" fmla="*/ 1619250 h 5695950"/>
              <a:gd name="connsiteX3" fmla="*/ 3124200 w 3695700"/>
              <a:gd name="connsiteY3" fmla="*/ 619125 h 5695950"/>
              <a:gd name="connsiteX4" fmla="*/ 3695700 w 3695700"/>
              <a:gd name="connsiteY4" fmla="*/ 0 h 569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5700" h="5695950">
                <a:moveTo>
                  <a:pt x="0" y="5695950"/>
                </a:moveTo>
                <a:cubicBezTo>
                  <a:pt x="362744" y="4954587"/>
                  <a:pt x="725488" y="4213225"/>
                  <a:pt x="1114425" y="3533775"/>
                </a:cubicBezTo>
                <a:cubicBezTo>
                  <a:pt x="1503362" y="2854325"/>
                  <a:pt x="1998663" y="2105025"/>
                  <a:pt x="2333625" y="1619250"/>
                </a:cubicBezTo>
                <a:cubicBezTo>
                  <a:pt x="2668588" y="1133475"/>
                  <a:pt x="2897188" y="889000"/>
                  <a:pt x="3124200" y="619125"/>
                </a:cubicBezTo>
                <a:cubicBezTo>
                  <a:pt x="3351213" y="349250"/>
                  <a:pt x="3598863" y="95250"/>
                  <a:pt x="369570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685925" y="1190625"/>
            <a:ext cx="3028950" cy="5676900"/>
          </a:xfrm>
          <a:custGeom>
            <a:avLst/>
            <a:gdLst>
              <a:gd name="connsiteX0" fmla="*/ 0 w 3028950"/>
              <a:gd name="connsiteY0" fmla="*/ 5676900 h 5676900"/>
              <a:gd name="connsiteX1" fmla="*/ 962025 w 3028950"/>
              <a:gd name="connsiteY1" fmla="*/ 3371850 h 5676900"/>
              <a:gd name="connsiteX2" fmla="*/ 1857375 w 3028950"/>
              <a:gd name="connsiteY2" fmla="*/ 1743075 h 5676900"/>
              <a:gd name="connsiteX3" fmla="*/ 2524125 w 3028950"/>
              <a:gd name="connsiteY3" fmla="*/ 666750 h 5676900"/>
              <a:gd name="connsiteX4" fmla="*/ 3028950 w 3028950"/>
              <a:gd name="connsiteY4" fmla="*/ 0 h 567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950" h="5676900">
                <a:moveTo>
                  <a:pt x="0" y="5676900"/>
                </a:moveTo>
                <a:cubicBezTo>
                  <a:pt x="326231" y="4852194"/>
                  <a:pt x="652462" y="4027488"/>
                  <a:pt x="962025" y="3371850"/>
                </a:cubicBezTo>
                <a:cubicBezTo>
                  <a:pt x="1271588" y="2716212"/>
                  <a:pt x="1597025" y="2193925"/>
                  <a:pt x="1857375" y="1743075"/>
                </a:cubicBezTo>
                <a:cubicBezTo>
                  <a:pt x="2117725" y="1292225"/>
                  <a:pt x="2328863" y="957262"/>
                  <a:pt x="2524125" y="666750"/>
                </a:cubicBezTo>
                <a:cubicBezTo>
                  <a:pt x="2719387" y="376238"/>
                  <a:pt x="2874168" y="188119"/>
                  <a:pt x="302895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057775" y="1200150"/>
            <a:ext cx="4857750" cy="5667375"/>
          </a:xfrm>
          <a:custGeom>
            <a:avLst/>
            <a:gdLst>
              <a:gd name="connsiteX0" fmla="*/ 4857750 w 4857750"/>
              <a:gd name="connsiteY0" fmla="*/ 5667375 h 5667375"/>
              <a:gd name="connsiteX1" fmla="*/ 3438525 w 4857750"/>
              <a:gd name="connsiteY1" fmla="*/ 4810125 h 5667375"/>
              <a:gd name="connsiteX2" fmla="*/ 2171700 w 4857750"/>
              <a:gd name="connsiteY2" fmla="*/ 3838575 h 5667375"/>
              <a:gd name="connsiteX3" fmla="*/ 1200150 w 4857750"/>
              <a:gd name="connsiteY3" fmla="*/ 2457450 h 5667375"/>
              <a:gd name="connsiteX4" fmla="*/ 400050 w 4857750"/>
              <a:gd name="connsiteY4" fmla="*/ 1000125 h 5667375"/>
              <a:gd name="connsiteX5" fmla="*/ 0 w 4857750"/>
              <a:gd name="connsiteY5" fmla="*/ 0 h 566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57750" h="5667375">
                <a:moveTo>
                  <a:pt x="4857750" y="5667375"/>
                </a:moveTo>
                <a:cubicBezTo>
                  <a:pt x="4371975" y="5391150"/>
                  <a:pt x="3886200" y="5114925"/>
                  <a:pt x="3438525" y="4810125"/>
                </a:cubicBezTo>
                <a:cubicBezTo>
                  <a:pt x="2990850" y="4505325"/>
                  <a:pt x="2544762" y="4230687"/>
                  <a:pt x="2171700" y="3838575"/>
                </a:cubicBezTo>
                <a:cubicBezTo>
                  <a:pt x="1798638" y="3446463"/>
                  <a:pt x="1495425" y="2930525"/>
                  <a:pt x="1200150" y="2457450"/>
                </a:cubicBezTo>
                <a:cubicBezTo>
                  <a:pt x="904875" y="1984375"/>
                  <a:pt x="600075" y="1409700"/>
                  <a:pt x="400050" y="1000125"/>
                </a:cubicBezTo>
                <a:cubicBezTo>
                  <a:pt x="200025" y="590550"/>
                  <a:pt x="44450" y="147637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676900" y="0"/>
            <a:ext cx="4229100" cy="480182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hape 605"/>
          <p:cNvSpPr/>
          <p:nvPr/>
        </p:nvSpPr>
        <p:spPr>
          <a:xfrm>
            <a:off x="6067145" y="16623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Terreindeel</a:t>
            </a:r>
            <a:endParaRPr sz="179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606"/>
          <p:cNvSpPr/>
          <p:nvPr/>
        </p:nvSpPr>
        <p:spPr>
          <a:xfrm>
            <a:off x="5865391" y="1326737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Straatgoot</a:t>
            </a:r>
            <a:endParaRPr sz="1800" b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607"/>
          <p:cNvSpPr/>
          <p:nvPr/>
        </p:nvSpPr>
        <p:spPr>
          <a:xfrm>
            <a:off x="7989143" y="1328557"/>
            <a:ext cx="1843200" cy="9159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b="0" i="1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Fysiek voorkomen:</a:t>
            </a:r>
            <a:endParaRPr sz="1800" i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Cementbeton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63003" y="2227182"/>
            <a:ext cx="2036016" cy="2307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Verharding die opgebouwd is uit zeer hard materiaal bestaande uit cement met zand, grind of steenstukken en water.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53100" y="2217657"/>
            <a:ext cx="2216993" cy="2584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Een deel van de weginrichting die geplaatst werd met het oog op de afwatering van oppervlaktewater, afkomstig van het verhard gedeelte van de </a:t>
            </a:r>
            <a:r>
              <a:rPr lang="nl-NL" dirty="0" err="1"/>
              <a:t>wegbaan</a:t>
            </a:r>
            <a:r>
              <a:rPr lang="nl-NL" dirty="0"/>
              <a:t>.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3" idx="0"/>
            <a:endCxn id="12" idx="2"/>
          </p:cNvCxnSpPr>
          <p:nvPr/>
        </p:nvCxnSpPr>
        <p:spPr>
          <a:xfrm flipH="1" flipV="1">
            <a:off x="6782045" y="1082132"/>
            <a:ext cx="4946" cy="2446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3"/>
            <a:endCxn id="14" idx="1"/>
          </p:cNvCxnSpPr>
          <p:nvPr/>
        </p:nvCxnSpPr>
        <p:spPr>
          <a:xfrm>
            <a:off x="7708591" y="1784687"/>
            <a:ext cx="280552" cy="1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24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932" t="23303" r="7756" b="-244"/>
          <a:stretch/>
        </p:blipFill>
        <p:spPr>
          <a:xfrm>
            <a:off x="-19050" y="0"/>
            <a:ext cx="9944100" cy="6896100"/>
          </a:xfrm>
          <a:prstGeom prst="rect">
            <a:avLst/>
          </a:prstGeom>
        </p:spPr>
      </p:pic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22828" y="6505035"/>
            <a:ext cx="198317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Bron</a:t>
            </a:r>
            <a:r>
              <a:rPr lang="en-US" dirty="0" smtClean="0">
                <a:solidFill>
                  <a:schemeClr val="bg1"/>
                </a:solidFill>
              </a:rPr>
              <a:t>: Google Maps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552450" y="1152525"/>
            <a:ext cx="4219575" cy="5753100"/>
          </a:xfrm>
          <a:custGeom>
            <a:avLst/>
            <a:gdLst>
              <a:gd name="connsiteX0" fmla="*/ 0 w 4219575"/>
              <a:gd name="connsiteY0" fmla="*/ 5753100 h 5753100"/>
              <a:gd name="connsiteX1" fmla="*/ 1876425 w 4219575"/>
              <a:gd name="connsiteY1" fmla="*/ 2895600 h 5753100"/>
              <a:gd name="connsiteX2" fmla="*/ 3171825 w 4219575"/>
              <a:gd name="connsiteY2" fmla="*/ 1076325 h 5753100"/>
              <a:gd name="connsiteX3" fmla="*/ 4219575 w 4219575"/>
              <a:gd name="connsiteY3" fmla="*/ 0 h 575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9575" h="5753100">
                <a:moveTo>
                  <a:pt x="0" y="5753100"/>
                </a:moveTo>
                <a:cubicBezTo>
                  <a:pt x="673894" y="4714081"/>
                  <a:pt x="1347788" y="3675062"/>
                  <a:pt x="1876425" y="2895600"/>
                </a:cubicBezTo>
                <a:cubicBezTo>
                  <a:pt x="2405063" y="2116137"/>
                  <a:pt x="2781300" y="1558925"/>
                  <a:pt x="3171825" y="1076325"/>
                </a:cubicBezTo>
                <a:cubicBezTo>
                  <a:pt x="3562350" y="593725"/>
                  <a:pt x="4006850" y="117475"/>
                  <a:pt x="4219575" y="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77" y="0"/>
            <a:ext cx="4229100" cy="480182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hape 605"/>
          <p:cNvSpPr/>
          <p:nvPr/>
        </p:nvSpPr>
        <p:spPr>
          <a:xfrm>
            <a:off x="394022" y="16623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Terreindeel</a:t>
            </a:r>
            <a:endParaRPr sz="179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606"/>
          <p:cNvSpPr/>
          <p:nvPr/>
        </p:nvSpPr>
        <p:spPr>
          <a:xfrm>
            <a:off x="192268" y="1326737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Boordsteen</a:t>
            </a:r>
            <a:endParaRPr sz="1800" b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607"/>
          <p:cNvSpPr/>
          <p:nvPr/>
        </p:nvSpPr>
        <p:spPr>
          <a:xfrm>
            <a:off x="2316020" y="1328557"/>
            <a:ext cx="1843200" cy="9159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b="0" i="1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Fysiek voorkomen:</a:t>
            </a:r>
            <a:endParaRPr sz="1800" i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Cementbeton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89880" y="2227182"/>
            <a:ext cx="2036016" cy="2307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Verharding die opgebouwd is uit zeer hard materiaal bestaande uit cement met zand, grind of steenstukken en water.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977" y="2217657"/>
            <a:ext cx="2216993" cy="175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Boordstenen en kantstenen met als doel de normale verkeersstromen in gescheiden stroken te leiden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3" idx="0"/>
            <a:endCxn id="12" idx="2"/>
          </p:cNvCxnSpPr>
          <p:nvPr/>
        </p:nvCxnSpPr>
        <p:spPr>
          <a:xfrm flipH="1" flipV="1">
            <a:off x="1108922" y="1082132"/>
            <a:ext cx="4946" cy="2446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3"/>
            <a:endCxn id="14" idx="1"/>
          </p:cNvCxnSpPr>
          <p:nvPr/>
        </p:nvCxnSpPr>
        <p:spPr>
          <a:xfrm>
            <a:off x="2035468" y="1784687"/>
            <a:ext cx="280552" cy="1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200775" y="1866900"/>
            <a:ext cx="1952625" cy="13430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877050" y="3209925"/>
            <a:ext cx="1276350" cy="76128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7629525" y="4762500"/>
            <a:ext cx="2314575" cy="1419225"/>
          </a:xfrm>
          <a:custGeom>
            <a:avLst/>
            <a:gdLst>
              <a:gd name="connsiteX0" fmla="*/ 0 w 2314575"/>
              <a:gd name="connsiteY0" fmla="*/ 0 h 1419225"/>
              <a:gd name="connsiteX1" fmla="*/ 1238250 w 2314575"/>
              <a:gd name="connsiteY1" fmla="*/ 857250 h 1419225"/>
              <a:gd name="connsiteX2" fmla="*/ 2314575 w 2314575"/>
              <a:gd name="connsiteY2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4575" h="1419225">
                <a:moveTo>
                  <a:pt x="0" y="0"/>
                </a:moveTo>
                <a:cubicBezTo>
                  <a:pt x="426243" y="310356"/>
                  <a:pt x="852487" y="620712"/>
                  <a:pt x="1238250" y="857250"/>
                </a:cubicBezTo>
                <a:cubicBezTo>
                  <a:pt x="1624013" y="1093788"/>
                  <a:pt x="2193925" y="1360488"/>
                  <a:pt x="2314575" y="1419225"/>
                </a:cubicBezTo>
              </a:path>
            </a:pathLst>
          </a:cu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1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932" t="23303" r="7756" b="-244"/>
          <a:stretch/>
        </p:blipFill>
        <p:spPr>
          <a:xfrm>
            <a:off x="-19050" y="0"/>
            <a:ext cx="9944100" cy="6896100"/>
          </a:xfrm>
          <a:prstGeom prst="rect">
            <a:avLst/>
          </a:prstGeom>
        </p:spPr>
      </p:pic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22828" y="6505035"/>
            <a:ext cx="198317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Bron</a:t>
            </a:r>
            <a:r>
              <a:rPr lang="en-US" dirty="0" smtClean="0">
                <a:solidFill>
                  <a:schemeClr val="bg1"/>
                </a:solidFill>
              </a:rPr>
              <a:t>: Google Maps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-38101" y="1162050"/>
            <a:ext cx="4701340" cy="3639776"/>
          </a:xfrm>
          <a:custGeom>
            <a:avLst/>
            <a:gdLst>
              <a:gd name="connsiteX0" fmla="*/ 0 w 3695700"/>
              <a:gd name="connsiteY0" fmla="*/ 5695950 h 5695950"/>
              <a:gd name="connsiteX1" fmla="*/ 1114425 w 3695700"/>
              <a:gd name="connsiteY1" fmla="*/ 3533775 h 5695950"/>
              <a:gd name="connsiteX2" fmla="*/ 2333625 w 3695700"/>
              <a:gd name="connsiteY2" fmla="*/ 1619250 h 5695950"/>
              <a:gd name="connsiteX3" fmla="*/ 3124200 w 3695700"/>
              <a:gd name="connsiteY3" fmla="*/ 619125 h 5695950"/>
              <a:gd name="connsiteX4" fmla="*/ 3695700 w 3695700"/>
              <a:gd name="connsiteY4" fmla="*/ 0 h 569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5700" h="5695950">
                <a:moveTo>
                  <a:pt x="0" y="5695950"/>
                </a:moveTo>
                <a:cubicBezTo>
                  <a:pt x="362744" y="4954587"/>
                  <a:pt x="725488" y="4213225"/>
                  <a:pt x="1114425" y="3533775"/>
                </a:cubicBezTo>
                <a:cubicBezTo>
                  <a:pt x="1503362" y="2854325"/>
                  <a:pt x="1998663" y="2105025"/>
                  <a:pt x="2333625" y="1619250"/>
                </a:cubicBezTo>
                <a:cubicBezTo>
                  <a:pt x="2668588" y="1133475"/>
                  <a:pt x="2897188" y="889000"/>
                  <a:pt x="3124200" y="619125"/>
                </a:cubicBezTo>
                <a:cubicBezTo>
                  <a:pt x="3351213" y="349250"/>
                  <a:pt x="3598863" y="95250"/>
                  <a:pt x="369570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571500" y="1190625"/>
            <a:ext cx="4143375" cy="5676900"/>
          </a:xfrm>
          <a:custGeom>
            <a:avLst/>
            <a:gdLst>
              <a:gd name="connsiteX0" fmla="*/ 0 w 3028950"/>
              <a:gd name="connsiteY0" fmla="*/ 5676900 h 5676900"/>
              <a:gd name="connsiteX1" fmla="*/ 962025 w 3028950"/>
              <a:gd name="connsiteY1" fmla="*/ 3371850 h 5676900"/>
              <a:gd name="connsiteX2" fmla="*/ 1857375 w 3028950"/>
              <a:gd name="connsiteY2" fmla="*/ 1743075 h 5676900"/>
              <a:gd name="connsiteX3" fmla="*/ 2524125 w 3028950"/>
              <a:gd name="connsiteY3" fmla="*/ 666750 h 5676900"/>
              <a:gd name="connsiteX4" fmla="*/ 3028950 w 3028950"/>
              <a:gd name="connsiteY4" fmla="*/ 0 h 567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950" h="5676900">
                <a:moveTo>
                  <a:pt x="0" y="5676900"/>
                </a:moveTo>
                <a:cubicBezTo>
                  <a:pt x="326231" y="4852194"/>
                  <a:pt x="652462" y="4027488"/>
                  <a:pt x="962025" y="3371850"/>
                </a:cubicBezTo>
                <a:cubicBezTo>
                  <a:pt x="1271588" y="2716212"/>
                  <a:pt x="1597025" y="2193925"/>
                  <a:pt x="1857375" y="1743075"/>
                </a:cubicBezTo>
                <a:cubicBezTo>
                  <a:pt x="2117725" y="1292225"/>
                  <a:pt x="2328863" y="957262"/>
                  <a:pt x="2524125" y="666750"/>
                </a:cubicBezTo>
                <a:cubicBezTo>
                  <a:pt x="2719387" y="376238"/>
                  <a:pt x="2874168" y="188119"/>
                  <a:pt x="302895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676900" y="-1"/>
            <a:ext cx="4229100" cy="5078697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hape 605"/>
          <p:cNvSpPr/>
          <p:nvPr/>
        </p:nvSpPr>
        <p:spPr>
          <a:xfrm>
            <a:off x="6067145" y="16623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Terreindeel</a:t>
            </a:r>
            <a:endParaRPr sz="179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606"/>
          <p:cNvSpPr/>
          <p:nvPr/>
        </p:nvSpPr>
        <p:spPr>
          <a:xfrm>
            <a:off x="5865391" y="1326737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Fietspad</a:t>
            </a:r>
            <a:endParaRPr sz="1800" b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607"/>
          <p:cNvSpPr/>
          <p:nvPr/>
        </p:nvSpPr>
        <p:spPr>
          <a:xfrm>
            <a:off x="7989143" y="1328557"/>
            <a:ext cx="1843200" cy="9159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600" b="0" i="1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Fysiek voorkomen:</a:t>
            </a:r>
            <a:endParaRPr sz="1600" i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dk1"/>
              </a:buClr>
              <a:buSzPts val="1800"/>
            </a:pPr>
            <a:r>
              <a:rPr lang="nl-BE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Betonstraatstenen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63003" y="2227182"/>
            <a:ext cx="2036016" cy="2030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Verharding die opgebouwd is uit een </a:t>
            </a:r>
            <a:r>
              <a:rPr lang="nl-NL" dirty="0" err="1"/>
              <a:t>gecompacteerde</a:t>
            </a:r>
            <a:r>
              <a:rPr lang="nl-NL" dirty="0"/>
              <a:t> groep van individuele </a:t>
            </a:r>
            <a:r>
              <a:rPr lang="nl-NL" dirty="0" smtClean="0"/>
              <a:t>componenten…</a:t>
            </a:r>
            <a:endParaRPr lang="nl-NL" dirty="0"/>
          </a:p>
        </p:txBody>
      </p:sp>
      <p:sp>
        <p:nvSpPr>
          <p:cNvPr id="16" name="TextBox 15"/>
          <p:cNvSpPr txBox="1"/>
          <p:nvPr/>
        </p:nvSpPr>
        <p:spPr>
          <a:xfrm>
            <a:off x="5753100" y="2217657"/>
            <a:ext cx="2216993" cy="286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Een zone binnen de binnen- of buitenberm en geschikt voor fiets- en/of </a:t>
            </a:r>
            <a:r>
              <a:rPr lang="nl-NL" dirty="0" smtClean="0"/>
              <a:t>bromfiets-verkeer </a:t>
            </a:r>
            <a:r>
              <a:rPr lang="nl-NL" dirty="0"/>
              <a:t>klasse A en aldus aangegeven via verticale en/of horizontale signalisatie.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3" idx="0"/>
            <a:endCxn id="12" idx="2"/>
          </p:cNvCxnSpPr>
          <p:nvPr/>
        </p:nvCxnSpPr>
        <p:spPr>
          <a:xfrm flipH="1" flipV="1">
            <a:off x="6782045" y="1082132"/>
            <a:ext cx="4946" cy="2446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3"/>
            <a:endCxn id="14" idx="1"/>
          </p:cNvCxnSpPr>
          <p:nvPr/>
        </p:nvCxnSpPr>
        <p:spPr>
          <a:xfrm>
            <a:off x="7708591" y="1784687"/>
            <a:ext cx="280552" cy="1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5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932" t="23303" r="7756" b="-244"/>
          <a:stretch/>
        </p:blipFill>
        <p:spPr>
          <a:xfrm>
            <a:off x="-19050" y="0"/>
            <a:ext cx="9944100" cy="6896100"/>
          </a:xfrm>
          <a:prstGeom prst="rect">
            <a:avLst/>
          </a:prstGeom>
        </p:spPr>
      </p:pic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22828" y="6505035"/>
            <a:ext cx="198317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Bron</a:t>
            </a:r>
            <a:r>
              <a:rPr lang="en-US" dirty="0" smtClean="0">
                <a:solidFill>
                  <a:schemeClr val="bg1"/>
                </a:solidFill>
              </a:rPr>
              <a:t>: Google Maps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77" y="0"/>
            <a:ext cx="4229100" cy="480182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hape 605"/>
          <p:cNvSpPr/>
          <p:nvPr/>
        </p:nvSpPr>
        <p:spPr>
          <a:xfrm>
            <a:off x="394022" y="16623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Terreindeel</a:t>
            </a:r>
            <a:endParaRPr sz="179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606"/>
          <p:cNvSpPr/>
          <p:nvPr/>
        </p:nvSpPr>
        <p:spPr>
          <a:xfrm>
            <a:off x="192268" y="1326737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Parkeervlak</a:t>
            </a:r>
            <a:endParaRPr sz="1800" b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607"/>
          <p:cNvSpPr/>
          <p:nvPr/>
        </p:nvSpPr>
        <p:spPr>
          <a:xfrm>
            <a:off x="2316020" y="1328557"/>
            <a:ext cx="1843200" cy="9159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600" b="0" i="1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Fysiek </a:t>
            </a:r>
            <a:r>
              <a:rPr lang="nl-BE" sz="1600" b="0" i="1" u="sng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voorkomen</a:t>
            </a:r>
            <a:r>
              <a:rPr lang="nl-BE" sz="1600" b="0" i="1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600" i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dk1"/>
              </a:buClr>
              <a:buSzPts val="1800"/>
            </a:pPr>
            <a:r>
              <a:rPr lang="nl-BE" sz="16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Mozaïekkeien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96395" y="2227182"/>
            <a:ext cx="2167601" cy="2030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Verharding die opgebouwd is uit een </a:t>
            </a:r>
            <a:r>
              <a:rPr lang="nl-NL" dirty="0" err="1"/>
              <a:t>gecompacteerde</a:t>
            </a:r>
            <a:r>
              <a:rPr lang="nl-NL" dirty="0"/>
              <a:t> groep van individuele componenten die voldoen </a:t>
            </a:r>
            <a:r>
              <a:rPr lang="nl-NL" dirty="0" smtClean="0"/>
              <a:t>aan…</a:t>
            </a:r>
            <a:endParaRPr lang="nl-NL" dirty="0"/>
          </a:p>
        </p:txBody>
      </p:sp>
      <p:sp>
        <p:nvSpPr>
          <p:cNvPr id="16" name="TextBox 15"/>
          <p:cNvSpPr txBox="1"/>
          <p:nvPr/>
        </p:nvSpPr>
        <p:spPr>
          <a:xfrm>
            <a:off x="79977" y="2217657"/>
            <a:ext cx="2216993" cy="119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Beschrijving</a:t>
            </a:r>
          </a:p>
          <a:p>
            <a:pPr algn="ctr"/>
            <a:r>
              <a:rPr lang="nl-NL" dirty="0"/>
              <a:t>Vlak bestemd voor het parkeren van voertuigen.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3" idx="0"/>
            <a:endCxn id="12" idx="2"/>
          </p:cNvCxnSpPr>
          <p:nvPr/>
        </p:nvCxnSpPr>
        <p:spPr>
          <a:xfrm flipH="1" flipV="1">
            <a:off x="1108922" y="1082132"/>
            <a:ext cx="4946" cy="2446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3"/>
            <a:endCxn id="14" idx="1"/>
          </p:cNvCxnSpPr>
          <p:nvPr/>
        </p:nvCxnSpPr>
        <p:spPr>
          <a:xfrm>
            <a:off x="2035468" y="1784687"/>
            <a:ext cx="280552" cy="18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200775" y="1866900"/>
            <a:ext cx="1952625" cy="13430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5" idx="0"/>
          </p:cNvCxnSpPr>
          <p:nvPr/>
        </p:nvCxnSpPr>
        <p:spPr>
          <a:xfrm flipV="1">
            <a:off x="6803394" y="3209926"/>
            <a:ext cx="1350006" cy="7612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5047744" y="1104900"/>
            <a:ext cx="1755650" cy="2866314"/>
          </a:xfrm>
          <a:custGeom>
            <a:avLst/>
            <a:gdLst>
              <a:gd name="connsiteX0" fmla="*/ 1772157 w 1772157"/>
              <a:gd name="connsiteY0" fmla="*/ 2857500 h 2857500"/>
              <a:gd name="connsiteX1" fmla="*/ 486282 w 1772157"/>
              <a:gd name="connsiteY1" fmla="*/ 981075 h 2857500"/>
              <a:gd name="connsiteX2" fmla="*/ 38607 w 1772157"/>
              <a:gd name="connsiteY2" fmla="*/ 171450 h 2857500"/>
              <a:gd name="connsiteX3" fmla="*/ 29082 w 1772157"/>
              <a:gd name="connsiteY3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2157" h="2857500">
                <a:moveTo>
                  <a:pt x="1772157" y="2857500"/>
                </a:moveTo>
                <a:cubicBezTo>
                  <a:pt x="1273682" y="2143125"/>
                  <a:pt x="775207" y="1428750"/>
                  <a:pt x="486282" y="981075"/>
                </a:cubicBezTo>
                <a:cubicBezTo>
                  <a:pt x="197357" y="533400"/>
                  <a:pt x="114807" y="334962"/>
                  <a:pt x="38607" y="171450"/>
                </a:cubicBezTo>
                <a:cubicBezTo>
                  <a:pt x="-37593" y="7938"/>
                  <a:pt x="21145" y="79375"/>
                  <a:pt x="29082" y="0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7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932" t="23303" r="7756" b="-244"/>
          <a:stretch/>
        </p:blipFill>
        <p:spPr>
          <a:xfrm>
            <a:off x="-19050" y="0"/>
            <a:ext cx="9944100" cy="6896100"/>
          </a:xfrm>
          <a:prstGeom prst="rect">
            <a:avLst/>
          </a:prstGeom>
        </p:spPr>
      </p:pic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22828" y="6505035"/>
            <a:ext cx="198317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Bron</a:t>
            </a:r>
            <a:r>
              <a:rPr lang="en-US" dirty="0" smtClean="0">
                <a:solidFill>
                  <a:schemeClr val="bg1"/>
                </a:solidFill>
              </a:rPr>
              <a:t>: Google Maps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19874" y="0"/>
            <a:ext cx="3286125" cy="424808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hape 605"/>
          <p:cNvSpPr/>
          <p:nvPr/>
        </p:nvSpPr>
        <p:spPr>
          <a:xfrm>
            <a:off x="7313191" y="166232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9999FF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Infrastructuur-element</a:t>
            </a:r>
            <a:endParaRPr sz="179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606"/>
          <p:cNvSpPr/>
          <p:nvPr/>
        </p:nvSpPr>
        <p:spPr>
          <a:xfrm>
            <a:off x="7313191" y="1326737"/>
            <a:ext cx="1843200" cy="915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Vlakvormige </a:t>
            </a:r>
            <a:r>
              <a:rPr lang="nl-BE" sz="1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wergmarkering</a:t>
            </a:r>
            <a:endParaRPr sz="1800" b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72275" y="2217657"/>
            <a:ext cx="2936102" cy="2030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Vlakvormige schilderingen aangebracht op het verhard gedeelte van de </a:t>
            </a:r>
            <a:r>
              <a:rPr lang="nl-NL" dirty="0" err="1"/>
              <a:t>wegbaan</a:t>
            </a:r>
            <a:r>
              <a:rPr lang="nl-NL" dirty="0"/>
              <a:t> of kleurveranderingen van de verharding die een onderdeel vormen van de verkeerswetgeving.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3" idx="0"/>
            <a:endCxn id="12" idx="2"/>
          </p:cNvCxnSpPr>
          <p:nvPr/>
        </p:nvCxnSpPr>
        <p:spPr>
          <a:xfrm flipH="1" flipV="1">
            <a:off x="8229845" y="1082132"/>
            <a:ext cx="4946" cy="2446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/>
          <p:cNvSpPr/>
          <p:nvPr/>
        </p:nvSpPr>
        <p:spPr>
          <a:xfrm>
            <a:off x="2428876" y="3662647"/>
            <a:ext cx="4486274" cy="1781175"/>
          </a:xfrm>
          <a:prstGeom prst="trapezoid">
            <a:avLst>
              <a:gd name="adj" fmla="val 3878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932" t="23303" r="7756" b="-244"/>
          <a:stretch/>
        </p:blipFill>
        <p:spPr>
          <a:xfrm>
            <a:off x="-19050" y="0"/>
            <a:ext cx="9944100" cy="6896100"/>
          </a:xfrm>
          <a:prstGeom prst="rect">
            <a:avLst/>
          </a:prstGeom>
        </p:spPr>
      </p:pic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22828" y="6505035"/>
            <a:ext cx="198317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Bron</a:t>
            </a:r>
            <a:r>
              <a:rPr lang="en-US" dirty="0" smtClean="0">
                <a:solidFill>
                  <a:schemeClr val="bg1"/>
                </a:solidFill>
              </a:rPr>
              <a:t>: Google Maps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19050" y="0"/>
            <a:ext cx="3286125" cy="424808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hape 605"/>
          <p:cNvSpPr/>
          <p:nvPr/>
        </p:nvSpPr>
        <p:spPr>
          <a:xfrm>
            <a:off x="674267" y="166232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9999FF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Infrastructuur-element</a:t>
            </a:r>
            <a:endParaRPr sz="179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606"/>
          <p:cNvSpPr/>
          <p:nvPr/>
        </p:nvSpPr>
        <p:spPr>
          <a:xfrm>
            <a:off x="674267" y="1326737"/>
            <a:ext cx="1843200" cy="9159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Verkeersbord</a:t>
            </a:r>
            <a:endParaRPr sz="1800" b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3351" y="2217657"/>
            <a:ext cx="2936102" cy="2030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Wegsignalisatie aangebracht op een element op het openbaar domein (paal, gevel, portiek ...) om het verkeer op de openbare weg te regelen en die geen verkeerslicht zijn.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3" idx="0"/>
            <a:endCxn id="12" idx="2"/>
          </p:cNvCxnSpPr>
          <p:nvPr/>
        </p:nvCxnSpPr>
        <p:spPr>
          <a:xfrm flipH="1" flipV="1">
            <a:off x="1590921" y="1082132"/>
            <a:ext cx="4946" cy="2446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rallelogram 1"/>
          <p:cNvSpPr/>
          <p:nvPr/>
        </p:nvSpPr>
        <p:spPr>
          <a:xfrm>
            <a:off x="8001000" y="166232"/>
            <a:ext cx="1733550" cy="3472318"/>
          </a:xfrm>
          <a:prstGeom prst="parallelogram">
            <a:avLst>
              <a:gd name="adj" fmla="val 44231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3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Implementatie-ervaring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2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Stad</a:t>
            </a:r>
            <a:r>
              <a:rPr lang="en-US" dirty="0" smtClean="0"/>
              <a:t> </a:t>
            </a:r>
            <a:r>
              <a:rPr lang="en-US" dirty="0" err="1" smtClean="0"/>
              <a:t>Antwerpen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7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Vraag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antwoord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19</a:t>
            </a:fld>
            <a:endParaRPr lang="nl-BE" dirty="0"/>
          </a:p>
        </p:txBody>
      </p:sp>
      <p:pic>
        <p:nvPicPr>
          <p:cNvPr id="4" name="Picture 2" descr="Image result for CSP Webex raise h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21408"/>
            <a:ext cx="5577719" cy="380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42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</p:spPr>
        <p:txBody>
          <a:bodyPr>
            <a:normAutofit/>
          </a:bodyPr>
          <a:lstStyle/>
          <a:p>
            <a:r>
              <a:rPr lang="en-GB" sz="3200" dirty="0" err="1">
                <a:latin typeface="FlandersArtSans-Bold" panose="00000800000000000000" pitchFamily="2" charset="0"/>
              </a:rPr>
              <a:t>Praktische</a:t>
            </a:r>
            <a:r>
              <a:rPr lang="en-GB" sz="3200" dirty="0">
                <a:latin typeface="FlandersArtSans-Bold" panose="00000800000000000000" pitchFamily="2" charset="0"/>
              </a:rPr>
              <a:t> </a:t>
            </a:r>
            <a:r>
              <a:rPr lang="en-GB" sz="3200" dirty="0" err="1">
                <a:latin typeface="FlandersArtSans-Bold" panose="00000800000000000000" pitchFamily="2" charset="0"/>
              </a:rPr>
              <a:t>afspraken</a:t>
            </a:r>
            <a:endParaRPr lang="en-GB" sz="3200" dirty="0">
              <a:latin typeface="FlandersArtSans-Bold" panose="00000800000000000000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78608"/>
            <a:ext cx="8543925" cy="3535350"/>
          </a:xfrm>
        </p:spPr>
        <p:txBody>
          <a:bodyPr/>
          <a:lstStyle/>
          <a:p>
            <a:r>
              <a:rPr lang="en-GB" dirty="0"/>
              <a:t> Webcast </a:t>
            </a:r>
            <a:r>
              <a:rPr lang="en-GB" dirty="0" err="1"/>
              <a:t>wordt</a:t>
            </a:r>
            <a:r>
              <a:rPr lang="en-GB" dirty="0"/>
              <a:t> </a:t>
            </a:r>
            <a:r>
              <a:rPr lang="en-GB" dirty="0" err="1"/>
              <a:t>opgenomen</a:t>
            </a:r>
            <a:endParaRPr lang="en-GB" dirty="0"/>
          </a:p>
          <a:p>
            <a:r>
              <a:rPr lang="en-GB" dirty="0"/>
              <a:t> </a:t>
            </a:r>
            <a:r>
              <a:rPr lang="en-GB" dirty="0" err="1"/>
              <a:t>Microfoon</a:t>
            </a:r>
            <a:r>
              <a:rPr lang="en-GB" dirty="0"/>
              <a:t> </a:t>
            </a:r>
            <a:r>
              <a:rPr lang="en-GB" dirty="0" err="1"/>
              <a:t>dempen</a:t>
            </a:r>
            <a:endParaRPr lang="en-GB" dirty="0"/>
          </a:p>
          <a:p>
            <a:pPr marL="61913" indent="0">
              <a:buNone/>
            </a:pPr>
            <a:endParaRPr lang="en-GB" dirty="0"/>
          </a:p>
          <a:p>
            <a:pPr marL="61913" indent="0">
              <a:buNone/>
            </a:pPr>
            <a:endParaRPr lang="en-GB" dirty="0"/>
          </a:p>
          <a:p>
            <a:r>
              <a:rPr lang="en-GB" dirty="0"/>
              <a:t> Via </a:t>
            </a:r>
            <a:r>
              <a:rPr lang="en-GB" dirty="0" err="1"/>
              <a:t>chatfunctie</a:t>
            </a:r>
            <a:r>
              <a:rPr lang="en-GB" dirty="0"/>
              <a:t>:</a:t>
            </a:r>
          </a:p>
          <a:p>
            <a:pPr marL="825500" lvl="1" indent="-371475">
              <a:buFont typeface="+mj-lt"/>
              <a:buAutoNum type="arabicPeriod"/>
            </a:pPr>
            <a:r>
              <a:rPr lang="en-GB" dirty="0" err="1">
                <a:latin typeface="FlandersArtSans-Regular" panose="00000500000000000000" pitchFamily="2" charset="0"/>
              </a:rPr>
              <a:t>Korte</a:t>
            </a:r>
            <a:r>
              <a:rPr lang="en-GB" dirty="0">
                <a:latin typeface="FlandersArtSans-Regular" panose="00000500000000000000" pitchFamily="2" charset="0"/>
              </a:rPr>
              <a:t> </a:t>
            </a:r>
            <a:r>
              <a:rPr lang="en-GB" dirty="0" err="1">
                <a:latin typeface="FlandersArtSans-Regular" panose="00000500000000000000" pitchFamily="2" charset="0"/>
              </a:rPr>
              <a:t>voorstelling</a:t>
            </a:r>
            <a:r>
              <a:rPr lang="en-GB" dirty="0">
                <a:latin typeface="FlandersArtSans-Regular" panose="00000500000000000000" pitchFamily="2" charset="0"/>
              </a:rPr>
              <a:t> (</a:t>
            </a:r>
            <a:r>
              <a:rPr lang="en-GB" dirty="0" err="1">
                <a:latin typeface="FlandersArtSans-Regular" panose="00000500000000000000" pitchFamily="2" charset="0"/>
              </a:rPr>
              <a:t>wie</a:t>
            </a:r>
            <a:r>
              <a:rPr lang="en-GB" dirty="0">
                <a:latin typeface="FlandersArtSans-Regular" panose="00000500000000000000" pitchFamily="2" charset="0"/>
              </a:rPr>
              <a:t>, </a:t>
            </a:r>
            <a:r>
              <a:rPr lang="en-GB" dirty="0" err="1">
                <a:latin typeface="FlandersArtSans-Regular" panose="00000500000000000000" pitchFamily="2" charset="0"/>
              </a:rPr>
              <a:t>organisatie</a:t>
            </a:r>
            <a:r>
              <a:rPr lang="en-GB" dirty="0">
                <a:latin typeface="FlandersArtSans-Regular" panose="00000500000000000000" pitchFamily="2" charset="0"/>
              </a:rPr>
              <a:t>?)</a:t>
            </a:r>
          </a:p>
          <a:p>
            <a:pPr marL="825500" lvl="1" indent="-371475">
              <a:buFont typeface="+mj-lt"/>
              <a:buAutoNum type="arabicPeriod"/>
            </a:pPr>
            <a:r>
              <a:rPr lang="en-GB" dirty="0" err="1">
                <a:latin typeface="FlandersArtSans-Regular" panose="00000500000000000000" pitchFamily="2" charset="0"/>
              </a:rPr>
              <a:t>Vragen</a:t>
            </a:r>
            <a:r>
              <a:rPr lang="en-GB" dirty="0">
                <a:latin typeface="FlandersArtSans-Regular" panose="00000500000000000000" pitchFamily="2" charset="0"/>
              </a:rPr>
              <a:t> om </a:t>
            </a:r>
            <a:r>
              <a:rPr lang="en-GB" dirty="0" err="1">
                <a:latin typeface="FlandersArtSans-Regular" panose="00000500000000000000" pitchFamily="2" charset="0"/>
              </a:rPr>
              <a:t>te</a:t>
            </a:r>
            <a:r>
              <a:rPr lang="en-GB" dirty="0">
                <a:latin typeface="FlandersArtSans-Regular" panose="00000500000000000000" pitchFamily="2" charset="0"/>
              </a:rPr>
              <a:t> </a:t>
            </a:r>
            <a:r>
              <a:rPr lang="en-GB" dirty="0" err="1">
                <a:latin typeface="FlandersArtSans-Regular" panose="00000500000000000000" pitchFamily="2" charset="0"/>
              </a:rPr>
              <a:t>behandelen</a:t>
            </a:r>
            <a:r>
              <a:rPr lang="en-GB" dirty="0">
                <a:latin typeface="FlandersArtSans-Regular" panose="00000500000000000000" pitchFamily="2" charset="0"/>
              </a:rPr>
              <a:t> </a:t>
            </a:r>
            <a:r>
              <a:rPr lang="en-GB" dirty="0" err="1">
                <a:latin typeface="FlandersArtSans-Regular" panose="00000500000000000000" pitchFamily="2" charset="0"/>
              </a:rPr>
              <a:t>na</a:t>
            </a:r>
            <a:r>
              <a:rPr lang="en-GB" dirty="0">
                <a:latin typeface="FlandersArtSans-Regular" panose="00000500000000000000" pitchFamily="2" charset="0"/>
              </a:rPr>
              <a:t> de </a:t>
            </a:r>
            <a:r>
              <a:rPr lang="en-GB" dirty="0" err="1" smtClean="0">
                <a:latin typeface="FlandersArtSans-Regular" panose="00000500000000000000" pitchFamily="2" charset="0"/>
              </a:rPr>
              <a:t>presentatie</a:t>
            </a:r>
            <a:endParaRPr lang="en-GB" dirty="0">
              <a:latin typeface="FlandersArtSans-Regular" panose="000005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-15478">
              <a:buClr>
                <a:srgbClr val="888888"/>
              </a:buClr>
              <a:buSzPct val="25000"/>
            </a:pPr>
            <a:fld id="{00000000-1234-1234-1234-123412341234}" type="slidenum">
              <a:rPr lang="nl-BE" sz="975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 indent="-15478">
                <a:buClr>
                  <a:srgbClr val="888888"/>
                </a:buClr>
                <a:buSzPct val="25000"/>
              </a:pPr>
              <a:t>2</a:t>
            </a:fld>
            <a:endParaRPr lang="nl-BE" sz="975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574" y="2507794"/>
            <a:ext cx="4535091" cy="135433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00" y="4910919"/>
            <a:ext cx="4380309" cy="10060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20" y="5098717"/>
            <a:ext cx="3126332" cy="62419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>
            <a:off x="8526952" y="3526065"/>
            <a:ext cx="605901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475807" y="4797759"/>
            <a:ext cx="430" cy="44600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963786" y="5722907"/>
            <a:ext cx="0" cy="5365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85F32-ECD5-4EC6-A5ED-D777E0B094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nl-BE"/>
              <a:t>Webcast OSLO-Dienst 9/5/2018</a:t>
            </a:r>
          </a:p>
        </p:txBody>
      </p:sp>
    </p:spTree>
    <p:extLst>
      <p:ext uri="{BB962C8B-B14F-4D97-AF65-F5344CB8AC3E}">
        <p14:creationId xmlns:p14="http://schemas.microsoft.com/office/powerpoint/2010/main" val="307507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op basis van </a:t>
            </a:r>
            <a:r>
              <a:rPr lang="en-US" dirty="0" err="1" smtClean="0"/>
              <a:t>OpenStreetMap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2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0213"/>
            <a:ext cx="8027771" cy="573538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800100" y="6332649"/>
            <a:ext cx="2211853" cy="37295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dirty="0" err="1" smtClean="0"/>
              <a:t>Bron</a:t>
            </a:r>
            <a:r>
              <a:rPr lang="en-US" sz="1800" dirty="0" smtClean="0"/>
              <a:t>: </a:t>
            </a:r>
            <a:r>
              <a:rPr lang="en-US" sz="1800" dirty="0" err="1" smtClean="0"/>
              <a:t>OpenStreetMap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Inventarisatie</a:t>
            </a:r>
            <a:r>
              <a:rPr lang="en-US" dirty="0" smtClean="0"/>
              <a:t> van Campus </a:t>
            </a:r>
            <a:r>
              <a:rPr lang="en-US" dirty="0" err="1" smtClean="0"/>
              <a:t>Sterre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733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 smtClean="0"/>
              <a:t>Welke</a:t>
            </a:r>
            <a:r>
              <a:rPr lang="en-US" sz="2800" dirty="0" smtClean="0"/>
              <a:t> </a:t>
            </a:r>
            <a:r>
              <a:rPr lang="en-US" sz="2800" dirty="0" err="1" smtClean="0"/>
              <a:t>objecten</a:t>
            </a:r>
            <a:r>
              <a:rPr lang="en-US" sz="2800" dirty="0" smtClean="0"/>
              <a:t> </a:t>
            </a:r>
            <a:r>
              <a:rPr lang="en-US" sz="2800" dirty="0" err="1" smtClean="0"/>
              <a:t>willen</a:t>
            </a:r>
            <a:r>
              <a:rPr lang="en-US" sz="2800" dirty="0" smtClean="0"/>
              <a:t> we </a:t>
            </a:r>
            <a:r>
              <a:rPr lang="en-US" sz="2800" dirty="0" err="1" smtClean="0"/>
              <a:t>inventariseren</a:t>
            </a:r>
            <a:r>
              <a:rPr lang="en-US" sz="2800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en-US" sz="2800" dirty="0" err="1" smtClean="0"/>
              <a:t>Uit</a:t>
            </a:r>
            <a:r>
              <a:rPr lang="en-US" sz="2800" dirty="0" smtClean="0"/>
              <a:t> </a:t>
            </a:r>
            <a:r>
              <a:rPr lang="en-US" sz="2800" dirty="0" err="1" smtClean="0"/>
              <a:t>welke</a:t>
            </a:r>
            <a:r>
              <a:rPr lang="en-US" sz="2800" dirty="0" smtClean="0"/>
              <a:t> </a:t>
            </a:r>
            <a:r>
              <a:rPr lang="en-US" sz="2800" dirty="0" err="1" smtClean="0"/>
              <a:t>bestaande</a:t>
            </a:r>
            <a:r>
              <a:rPr lang="en-US" sz="2800" dirty="0" smtClean="0"/>
              <a:t> </a:t>
            </a:r>
            <a:r>
              <a:rPr lang="en-US" sz="2800" dirty="0" err="1" smtClean="0"/>
              <a:t>bronnen</a:t>
            </a:r>
            <a:r>
              <a:rPr lang="en-US" sz="2800" dirty="0" smtClean="0"/>
              <a:t> </a:t>
            </a:r>
            <a:r>
              <a:rPr lang="en-US" sz="2800" dirty="0" err="1" smtClean="0"/>
              <a:t>kunnen</a:t>
            </a:r>
            <a:r>
              <a:rPr lang="en-US" sz="2800" dirty="0" smtClean="0"/>
              <a:t> we de </a:t>
            </a:r>
            <a:r>
              <a:rPr lang="en-US" sz="2800" dirty="0" err="1" smtClean="0"/>
              <a:t>informatie</a:t>
            </a:r>
            <a:r>
              <a:rPr lang="en-US" sz="2800" dirty="0" smtClean="0"/>
              <a:t> </a:t>
            </a:r>
            <a:r>
              <a:rPr lang="en-US" sz="2800" dirty="0" err="1" smtClean="0"/>
              <a:t>halen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Stap 1: Beschrijven </a:t>
            </a:r>
            <a:r>
              <a:rPr lang="nl-BE" dirty="0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van informatienoden</a:t>
            </a:r>
            <a:endParaRPr lang="en-US" dirty="0">
              <a:latin typeface="FlandersArtSans-Bold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0546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0213"/>
            <a:ext cx="8027771" cy="573538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800100" y="6332649"/>
            <a:ext cx="2211853" cy="37295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dirty="0" err="1" smtClean="0"/>
              <a:t>Bron</a:t>
            </a:r>
            <a:r>
              <a:rPr lang="en-US" sz="1800" dirty="0" smtClean="0"/>
              <a:t>: </a:t>
            </a:r>
            <a:r>
              <a:rPr lang="en-US" sz="1800" dirty="0" err="1" smtClean="0"/>
              <a:t>OpenStreetMap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1038" y="365126"/>
            <a:ext cx="9605962" cy="984352"/>
          </a:xfrm>
        </p:spPr>
        <p:txBody>
          <a:bodyPr/>
          <a:lstStyle/>
          <a:p>
            <a:r>
              <a:rPr lang="en-US" dirty="0" err="1" smtClean="0"/>
              <a:t>Inventarisatie</a:t>
            </a:r>
            <a:r>
              <a:rPr lang="en-US" dirty="0" smtClean="0"/>
              <a:t> van Campus </a:t>
            </a:r>
            <a:r>
              <a:rPr lang="en-US" dirty="0" err="1" smtClean="0"/>
              <a:t>Sterre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23</a:t>
            </a:fld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08" y="1171461"/>
            <a:ext cx="4055453" cy="150018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2"/>
          </p:cNvCxnSpPr>
          <p:nvPr/>
        </p:nvCxnSpPr>
        <p:spPr>
          <a:xfrm flipH="1" flipV="1">
            <a:off x="2583135" y="2671649"/>
            <a:ext cx="1633265" cy="9224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4" idx="2"/>
          </p:cNvCxnSpPr>
          <p:nvPr/>
        </p:nvCxnSpPr>
        <p:spPr>
          <a:xfrm flipV="1">
            <a:off x="4457700" y="2226322"/>
            <a:ext cx="3097213" cy="136777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025" y="1453113"/>
            <a:ext cx="4041775" cy="7732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462" y="4636257"/>
            <a:ext cx="3395663" cy="657225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15" idx="3"/>
          </p:cNvCxnSpPr>
          <p:nvPr/>
        </p:nvCxnSpPr>
        <p:spPr>
          <a:xfrm flipH="1">
            <a:off x="5064125" y="4636256"/>
            <a:ext cx="1273175" cy="32861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91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0213"/>
            <a:ext cx="8027771" cy="573538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800100" y="6332649"/>
            <a:ext cx="2211853" cy="37295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dirty="0" err="1" smtClean="0"/>
              <a:t>Bron</a:t>
            </a:r>
            <a:r>
              <a:rPr lang="en-US" sz="1800" dirty="0" smtClean="0"/>
              <a:t>: </a:t>
            </a:r>
            <a:r>
              <a:rPr lang="en-US" sz="1800" dirty="0" err="1" smtClean="0"/>
              <a:t>OpenStreetMap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Inventarisatie</a:t>
            </a:r>
            <a:r>
              <a:rPr lang="en-US" dirty="0" smtClean="0"/>
              <a:t> van Campus </a:t>
            </a:r>
            <a:r>
              <a:rPr lang="en-US" dirty="0" err="1" smtClean="0"/>
              <a:t>Sterre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24</a:t>
            </a:fld>
            <a:endParaRPr lang="nl-BE" dirty="0"/>
          </a:p>
        </p:txBody>
      </p:sp>
      <p:cxnSp>
        <p:nvCxnSpPr>
          <p:cNvPr id="8" name="Straight Arrow Connector 7"/>
          <p:cNvCxnSpPr>
            <a:endCxn id="13" idx="0"/>
          </p:cNvCxnSpPr>
          <p:nvPr/>
        </p:nvCxnSpPr>
        <p:spPr>
          <a:xfrm flipH="1">
            <a:off x="2657225" y="4343400"/>
            <a:ext cx="354728" cy="73570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5079106"/>
            <a:ext cx="3155450" cy="11226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349478"/>
            <a:ext cx="3471972" cy="936625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17" idx="1"/>
          </p:cNvCxnSpPr>
          <p:nvPr/>
        </p:nvCxnSpPr>
        <p:spPr>
          <a:xfrm flipV="1">
            <a:off x="3810001" y="1817791"/>
            <a:ext cx="1142999" cy="11260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701" y="3992980"/>
            <a:ext cx="3265271" cy="700839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21" idx="1"/>
          </p:cNvCxnSpPr>
          <p:nvPr/>
        </p:nvCxnSpPr>
        <p:spPr>
          <a:xfrm>
            <a:off x="4483101" y="3971235"/>
            <a:ext cx="676600" cy="37216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39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Wat </a:t>
            </a:r>
            <a:r>
              <a:rPr lang="en-US" sz="2800" dirty="0" err="1" smtClean="0"/>
              <a:t>bestaat</a:t>
            </a:r>
            <a:r>
              <a:rPr lang="en-US" sz="2800" dirty="0" smtClean="0"/>
              <a:t> </a:t>
            </a:r>
            <a:r>
              <a:rPr lang="en-US" sz="2800" dirty="0" err="1" smtClean="0"/>
              <a:t>er</a:t>
            </a:r>
            <a:r>
              <a:rPr lang="en-US" sz="2800" dirty="0" smtClean="0"/>
              <a:t> reeds in OSLO? 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Hoe </a:t>
            </a:r>
            <a:r>
              <a:rPr lang="en-US" sz="2800" dirty="0" err="1" smtClean="0"/>
              <a:t>gaan</a:t>
            </a:r>
            <a:r>
              <a:rPr lang="en-US" sz="2800" dirty="0" smtClean="0"/>
              <a:t> we om met </a:t>
            </a:r>
            <a:r>
              <a:rPr lang="en-US" sz="2800" dirty="0" err="1" smtClean="0"/>
              <a:t>zaken</a:t>
            </a:r>
            <a:r>
              <a:rPr lang="en-US" sz="2800" dirty="0" smtClean="0"/>
              <a:t> die </a:t>
            </a:r>
            <a:r>
              <a:rPr lang="en-US" sz="2800" dirty="0" err="1" smtClean="0"/>
              <a:t>niet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err="1" smtClean="0"/>
              <a:t>één</a:t>
            </a:r>
            <a:r>
              <a:rPr lang="en-US" sz="2800" dirty="0" smtClean="0"/>
              <a:t>-op-</a:t>
            </a:r>
            <a:r>
              <a:rPr lang="en-US" sz="2800" dirty="0" err="1" smtClean="0"/>
              <a:t>één</a:t>
            </a:r>
            <a:r>
              <a:rPr lang="en-US" sz="2800" dirty="0" smtClean="0"/>
              <a:t> </a:t>
            </a:r>
            <a:r>
              <a:rPr lang="en-US" sz="2800" dirty="0" err="1" smtClean="0"/>
              <a:t>overeenstemmen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Stap 2: </a:t>
            </a:r>
            <a:r>
              <a:rPr lang="nl-BE" dirty="0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Elementen </a:t>
            </a:r>
            <a:r>
              <a:rPr lang="nl-BE" dirty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in </a:t>
            </a:r>
            <a:r>
              <a:rPr lang="nl-BE" dirty="0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OSLO analyseren +</a:t>
            </a:r>
            <a:br>
              <a:rPr lang="nl-BE" dirty="0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</a:br>
            <a:r>
              <a:rPr lang="nl-NL" dirty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Stap 3: Overlap en verschillen bepalen</a:t>
            </a:r>
            <a:endParaRPr lang="en-US" dirty="0">
              <a:latin typeface="FlandersArtSans-Bold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7030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/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infrastructuur-elementen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26</a:t>
            </a:fld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524001"/>
            <a:ext cx="7537450" cy="53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5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/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infrastructuur-elementen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27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5" y="3961451"/>
            <a:ext cx="6619875" cy="272819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84" y="1681163"/>
            <a:ext cx="6824603" cy="2497138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26836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/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vegetatie-elementen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28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1549400"/>
            <a:ext cx="75247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7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/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vegetatie-elementen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29</a:t>
            </a:fld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1797050"/>
            <a:ext cx="7608371" cy="254635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889029"/>
            <a:ext cx="6869112" cy="340404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1943100" y="1997669"/>
            <a:ext cx="800100" cy="89136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14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5100FD-100E-4D95-BDF2-1B298B1F89AD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nl-BE" dirty="0" smtClean="0"/>
              <a:t>Huidige stand van zaken</a:t>
            </a:r>
          </a:p>
          <a:p>
            <a:pPr>
              <a:lnSpc>
                <a:spcPct val="200000"/>
              </a:lnSpc>
            </a:pPr>
            <a:r>
              <a:rPr lang="nl-BE" dirty="0" smtClean="0"/>
              <a:t>Implementatie-ervaring</a:t>
            </a:r>
          </a:p>
          <a:p>
            <a:pPr>
              <a:lnSpc>
                <a:spcPct val="200000"/>
              </a:lnSpc>
            </a:pPr>
            <a:r>
              <a:rPr lang="nl-BE" dirty="0" smtClean="0"/>
              <a:t>Bespreken van ontvangen feedback en openstaande issues</a:t>
            </a:r>
          </a:p>
          <a:p>
            <a:pPr>
              <a:lnSpc>
                <a:spcPct val="200000"/>
              </a:lnSpc>
            </a:pPr>
            <a:r>
              <a:rPr lang="nl-BE" dirty="0" smtClean="0"/>
              <a:t>Vervolgstappen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0380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terreindelen</a:t>
            </a:r>
            <a:r>
              <a:rPr lang="en-US" dirty="0" smtClean="0"/>
              <a:t>, </a:t>
            </a:r>
            <a:r>
              <a:rPr lang="en-US" dirty="0" err="1" smtClean="0"/>
              <a:t>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onbegroeid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620329"/>
          </a:xfrm>
        </p:spPr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30</a:t>
            </a:fld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565509"/>
            <a:ext cx="4829175" cy="52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5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terreindelen</a:t>
            </a:r>
            <a:r>
              <a:rPr lang="en-US" dirty="0" smtClean="0"/>
              <a:t>, </a:t>
            </a:r>
            <a:r>
              <a:rPr lang="en-US" dirty="0" err="1" smtClean="0"/>
              <a:t>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onbegroeid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620329"/>
          </a:xfrm>
        </p:spPr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31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1700760"/>
            <a:ext cx="7827962" cy="198858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8" y="4470400"/>
            <a:ext cx="8469691" cy="221924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092200" y="3672295"/>
            <a:ext cx="0" cy="83620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30300" y="384070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FlandersArtSans-Regular" panose="020B0604020202020204" charset="0"/>
              </a:rPr>
              <a:t>voorkomen</a:t>
            </a:r>
            <a:endParaRPr lang="en-US" sz="1800" dirty="0">
              <a:latin typeface="FlandersArtSans-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34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4217263"/>
            <a:ext cx="6515100" cy="250185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terreindelen</a:t>
            </a:r>
            <a:r>
              <a:rPr lang="en-US" dirty="0" smtClean="0"/>
              <a:t>, </a:t>
            </a:r>
            <a:r>
              <a:rPr lang="en-US" dirty="0" err="1" smtClean="0"/>
              <a:t>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onbegroeid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620329"/>
          </a:xfrm>
        </p:spPr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32</a:t>
            </a:fld>
            <a:endParaRPr lang="nl-BE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92200" y="3380195"/>
            <a:ext cx="0" cy="83620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30300" y="354860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FlandersArtSans-Regular" panose="020B0604020202020204" charset="0"/>
              </a:rPr>
              <a:t>voorkomen</a:t>
            </a:r>
            <a:endParaRPr lang="en-US" sz="1800" dirty="0">
              <a:latin typeface="FlandersArtSans-Regular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9" y="1507400"/>
            <a:ext cx="8008164" cy="1900647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02183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terreindelen</a:t>
            </a:r>
            <a:r>
              <a:rPr lang="en-US" dirty="0" smtClean="0"/>
              <a:t>, </a:t>
            </a:r>
            <a:r>
              <a:rPr lang="en-US" dirty="0" err="1" smtClean="0"/>
              <a:t>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onbegroeid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620329"/>
          </a:xfrm>
        </p:spPr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33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1719059"/>
            <a:ext cx="7288213" cy="242677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8" y="4968875"/>
            <a:ext cx="8920162" cy="87212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016000" y="4147082"/>
            <a:ext cx="0" cy="83620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4100" y="4315496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FlandersArtSans-Regular" panose="020B0604020202020204" charset="0"/>
              </a:rPr>
              <a:t>voorkomen</a:t>
            </a:r>
            <a:endParaRPr lang="en-US" sz="1800" dirty="0">
              <a:latin typeface="FlandersArtSans-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9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8747473" cy="49923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Hoe </a:t>
            </a:r>
            <a:r>
              <a:rPr lang="en-US" sz="2800" dirty="0" err="1" smtClean="0"/>
              <a:t>kunnen</a:t>
            </a:r>
            <a:r>
              <a:rPr lang="en-US" sz="2800" dirty="0" smtClean="0"/>
              <a:t> we de mapping machine </a:t>
            </a:r>
            <a:r>
              <a:rPr lang="en-US" sz="2800" dirty="0" err="1" smtClean="0"/>
              <a:t>leesbaar</a:t>
            </a:r>
            <a:r>
              <a:rPr lang="en-US" sz="2800" dirty="0" smtClean="0"/>
              <a:t> </a:t>
            </a:r>
            <a:r>
              <a:rPr lang="en-US" sz="2800" dirty="0" err="1" smtClean="0"/>
              <a:t>maken</a:t>
            </a:r>
            <a:r>
              <a:rPr lang="en-US" sz="2800" dirty="0" smtClean="0"/>
              <a:t>? </a:t>
            </a:r>
          </a:p>
          <a:p>
            <a:pPr lvl="1">
              <a:lnSpc>
                <a:spcPct val="150000"/>
              </a:lnSpc>
            </a:pPr>
            <a:r>
              <a:rPr lang="en-US" sz="2800" dirty="0" err="1" smtClean="0"/>
              <a:t>Gebruik</a:t>
            </a:r>
            <a:r>
              <a:rPr lang="en-US" sz="2800" dirty="0" smtClean="0"/>
              <a:t> </a:t>
            </a:r>
            <a:r>
              <a:rPr lang="en-US" sz="2800" dirty="0" err="1" smtClean="0"/>
              <a:t>maken</a:t>
            </a:r>
            <a:r>
              <a:rPr lang="en-US" sz="2800" dirty="0" smtClean="0"/>
              <a:t> van SKOS</a:t>
            </a:r>
          </a:p>
          <a:p>
            <a:pPr lvl="1">
              <a:lnSpc>
                <a:spcPct val="150000"/>
              </a:lnSpc>
            </a:pPr>
            <a:r>
              <a:rPr lang="en-US" sz="2800" dirty="0" err="1" smtClean="0"/>
              <a:t>Gespecialiseerde</a:t>
            </a:r>
            <a:r>
              <a:rPr lang="en-US" sz="2800" dirty="0" smtClean="0"/>
              <a:t> tools </a:t>
            </a:r>
            <a:r>
              <a:rPr lang="en-US" sz="2800" dirty="0" err="1" smtClean="0"/>
              <a:t>binnen</a:t>
            </a:r>
            <a:r>
              <a:rPr lang="en-US" sz="2800" dirty="0" smtClean="0"/>
              <a:t> </a:t>
            </a:r>
            <a:r>
              <a:rPr lang="en-US" sz="2800" dirty="0" err="1" smtClean="0"/>
              <a:t>bepaald</a:t>
            </a:r>
            <a:r>
              <a:rPr lang="en-US" sz="2800" dirty="0" smtClean="0"/>
              <a:t> </a:t>
            </a:r>
            <a:r>
              <a:rPr lang="en-US" sz="2800" dirty="0" err="1" smtClean="0"/>
              <a:t>domein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Stap </a:t>
            </a:r>
            <a:r>
              <a:rPr lang="nl-BE" dirty="0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4: </a:t>
            </a:r>
            <a:r>
              <a:rPr lang="nl-BE" dirty="0" err="1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Mapping</a:t>
            </a:r>
            <a:r>
              <a:rPr lang="nl-BE" dirty="0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 formaliseren voor automatische transformatie</a:t>
            </a:r>
            <a:endParaRPr lang="en-US" dirty="0">
              <a:latin typeface="FlandersArtSans-Bold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5518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3661"/>
          <a:stretch/>
        </p:blipFill>
        <p:spPr>
          <a:xfrm>
            <a:off x="1" y="0"/>
            <a:ext cx="9917378" cy="687977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731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8747473" cy="49923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Hoe </a:t>
            </a:r>
            <a:r>
              <a:rPr lang="en-US" sz="2800" dirty="0" err="1" smtClean="0"/>
              <a:t>passen</a:t>
            </a:r>
            <a:r>
              <a:rPr lang="en-US" sz="2800" dirty="0" smtClean="0"/>
              <a:t> we de Linked Data </a:t>
            </a:r>
            <a:r>
              <a:rPr lang="en-US" sz="2800" dirty="0" err="1" smtClean="0"/>
              <a:t>principes</a:t>
            </a:r>
            <a:r>
              <a:rPr lang="en-US" sz="2800" dirty="0" smtClean="0"/>
              <a:t> toe om de link met de OSLO </a:t>
            </a:r>
            <a:r>
              <a:rPr lang="en-US" sz="2800" dirty="0" err="1" smtClean="0"/>
              <a:t>semantiek</a:t>
            </a:r>
            <a:r>
              <a:rPr lang="en-US" sz="2800" dirty="0" smtClean="0"/>
              <a:t> op </a:t>
            </a:r>
            <a:r>
              <a:rPr lang="en-US" sz="2800" dirty="0" err="1" smtClean="0"/>
              <a:t>een</a:t>
            </a:r>
            <a:r>
              <a:rPr lang="en-US" sz="2800" dirty="0" smtClean="0"/>
              <a:t> machine </a:t>
            </a:r>
            <a:r>
              <a:rPr lang="en-US" sz="2800" dirty="0" err="1" smtClean="0"/>
              <a:t>leesbare</a:t>
            </a:r>
            <a:r>
              <a:rPr lang="en-US" sz="2800" dirty="0" smtClean="0"/>
              <a:t> </a:t>
            </a:r>
            <a:r>
              <a:rPr lang="en-US" sz="2800" dirty="0" err="1" smtClean="0"/>
              <a:t>manier</a:t>
            </a:r>
            <a:r>
              <a:rPr lang="en-US" sz="2800" dirty="0" smtClean="0"/>
              <a:t> </a:t>
            </a:r>
            <a:r>
              <a:rPr lang="en-US" sz="2800" dirty="0" err="1" smtClean="0"/>
              <a:t>te</a:t>
            </a:r>
            <a:r>
              <a:rPr lang="en-US" sz="2800" dirty="0" smtClean="0"/>
              <a:t> </a:t>
            </a:r>
            <a:r>
              <a:rPr lang="en-US" sz="2800" dirty="0" err="1" smtClean="0"/>
              <a:t>verankeren</a:t>
            </a:r>
            <a:r>
              <a:rPr lang="en-US" sz="2800" dirty="0" smtClean="0"/>
              <a:t> in de data?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Stap 5</a:t>
            </a:r>
            <a:r>
              <a:rPr lang="nl-BE" dirty="0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: Machine leesbare link met de semantiek om interoperabiliteit van data te verhogen</a:t>
            </a:r>
            <a:endParaRPr lang="en-US" dirty="0">
              <a:latin typeface="FlandersArtSans-Bold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6303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Hale Studio JSON output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37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966986"/>
            <a:ext cx="8924925" cy="55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7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27" y="857302"/>
            <a:ext cx="8372929" cy="58459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9043533" cy="984352"/>
          </a:xfrm>
        </p:spPr>
        <p:txBody>
          <a:bodyPr/>
          <a:lstStyle/>
          <a:p>
            <a:r>
              <a:rPr lang="en-US" dirty="0" smtClean="0"/>
              <a:t>Hale Studio JSON output </a:t>
            </a:r>
            <a:r>
              <a:rPr lang="en-US" dirty="0" err="1" smtClean="0"/>
              <a:t>verrijkt</a:t>
            </a:r>
            <a:r>
              <a:rPr lang="en-US" dirty="0" smtClean="0"/>
              <a:t> met JSON-LD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38</a:t>
            </a:fld>
            <a:endParaRPr lang="nl-BE" dirty="0"/>
          </a:p>
        </p:txBody>
      </p:sp>
      <p:sp>
        <p:nvSpPr>
          <p:cNvPr id="6" name="Rectangle 5"/>
          <p:cNvSpPr/>
          <p:nvPr/>
        </p:nvSpPr>
        <p:spPr>
          <a:xfrm>
            <a:off x="1057275" y="962026"/>
            <a:ext cx="7924800" cy="1447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Zelfde</a:t>
            </a:r>
            <a:r>
              <a:rPr lang="en-US" dirty="0" smtClean="0"/>
              <a:t> data in Turtle syntax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39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81" y="857302"/>
            <a:ext cx="7158037" cy="579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6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 van </a:t>
            </a:r>
            <a:r>
              <a:rPr lang="en-US" dirty="0" err="1" smtClean="0"/>
              <a:t>zaken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2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populaire</a:t>
            </a:r>
            <a:r>
              <a:rPr lang="en-US" dirty="0" smtClean="0"/>
              <a:t> </a:t>
            </a:r>
            <a:r>
              <a:rPr lang="en-US" dirty="0" err="1" smtClean="0"/>
              <a:t>formaten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GeoJSON</a:t>
            </a:r>
            <a:r>
              <a:rPr lang="en-US" dirty="0" smtClean="0"/>
              <a:t>, basic geo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geosparql</a:t>
            </a:r>
            <a:r>
              <a:rPr lang="en-US" dirty="0" smtClean="0"/>
              <a:t> is CRS84 het </a:t>
            </a:r>
            <a:r>
              <a:rPr lang="en-US" dirty="0" err="1" smtClean="0"/>
              <a:t>standaard</a:t>
            </a:r>
            <a:r>
              <a:rPr lang="en-US" dirty="0" smtClean="0"/>
              <a:t> CRS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practice: </a:t>
            </a:r>
            <a:br>
              <a:rPr lang="en-US" dirty="0"/>
            </a:br>
            <a:r>
              <a:rPr lang="en-US" dirty="0"/>
              <a:t>CRS </a:t>
            </a:r>
            <a:r>
              <a:rPr lang="en-US" dirty="0" err="1"/>
              <a:t>meegeven</a:t>
            </a:r>
            <a:r>
              <a:rPr lang="en-US" dirty="0"/>
              <a:t> in </a:t>
            </a:r>
            <a:r>
              <a:rPr lang="en-US" dirty="0" err="1"/>
              <a:t>notatie</a:t>
            </a:r>
            <a:r>
              <a:rPr lang="en-US" dirty="0"/>
              <a:t> van </a:t>
            </a:r>
            <a:r>
              <a:rPr lang="en-US" dirty="0" err="1"/>
              <a:t>Geometrie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40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2" y="2814637"/>
            <a:ext cx="6467475" cy="923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8" y="4668421"/>
            <a:ext cx="9043987" cy="80512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064125" y="3738562"/>
            <a:ext cx="0" cy="92985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64125" y="3978379"/>
            <a:ext cx="3067763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WKT string met CRS </a:t>
            </a:r>
            <a:r>
              <a:rPr lang="en-US" dirty="0" err="1" smtClean="0"/>
              <a:t>informatie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7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Ontvangen</a:t>
            </a:r>
            <a:r>
              <a:rPr lang="en-US" dirty="0" smtClean="0"/>
              <a:t> feedback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openstaande</a:t>
            </a:r>
            <a:r>
              <a:rPr lang="en-US" dirty="0" smtClean="0"/>
              <a:t>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4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42</a:t>
            </a:fld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69" y="1008656"/>
            <a:ext cx="7665633" cy="53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3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Bespreking</a:t>
            </a:r>
            <a:r>
              <a:rPr lang="en-US" dirty="0" smtClean="0"/>
              <a:t> van issues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43</a:t>
            </a:fld>
            <a:endParaRPr lang="nl-BE" dirty="0"/>
          </a:p>
        </p:txBody>
      </p:sp>
      <p:pic>
        <p:nvPicPr>
          <p:cNvPr id="4" name="Picture 2" descr="Image result for CSP Webex raise h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21408"/>
            <a:ext cx="5577719" cy="380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smtClean="0"/>
              <a:t>Van </a:t>
            </a:r>
            <a:r>
              <a:rPr lang="en-US" b="1" dirty="0" err="1" smtClean="0"/>
              <a:t>toepassing</a:t>
            </a:r>
            <a:r>
              <a:rPr lang="en-US" b="1" dirty="0" smtClean="0"/>
              <a:t> op:</a:t>
            </a:r>
          </a:p>
          <a:p>
            <a:pPr lvl="1"/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begraafplaats</a:t>
            </a:r>
            <a:endParaRPr lang="en-US" dirty="0"/>
          </a:p>
          <a:p>
            <a:pPr lvl="1"/>
            <a:r>
              <a:rPr lang="en-US" dirty="0" err="1" smtClean="0"/>
              <a:t>Applicatieprofiel</a:t>
            </a:r>
            <a:r>
              <a:rPr lang="en-US" dirty="0" smtClean="0"/>
              <a:t> </a:t>
            </a:r>
            <a:r>
              <a:rPr lang="en-US" dirty="0" err="1" smtClean="0"/>
              <a:t>begraafplaatsenbeheer</a:t>
            </a:r>
            <a:endParaRPr lang="en-US" dirty="0" smtClean="0"/>
          </a:p>
          <a:p>
            <a:r>
              <a:rPr lang="en-US" b="1" dirty="0" err="1" smtClean="0"/>
              <a:t>Vraag</a:t>
            </a:r>
            <a:r>
              <a:rPr lang="en-US" b="1" dirty="0" smtClean="0"/>
              <a:t>/</a:t>
            </a:r>
            <a:r>
              <a:rPr lang="en-US" b="1" dirty="0" err="1" smtClean="0"/>
              <a:t>probleem</a:t>
            </a:r>
            <a:r>
              <a:rPr lang="en-US" b="1" dirty="0" smtClean="0"/>
              <a:t>: </a:t>
            </a:r>
          </a:p>
          <a:p>
            <a:pPr lvl="1"/>
            <a:r>
              <a:rPr lang="en-US" dirty="0" err="1" smtClean="0"/>
              <a:t>Ontbrekend</a:t>
            </a:r>
            <a:r>
              <a:rPr lang="en-US" dirty="0" smtClean="0"/>
              <a:t> </a:t>
            </a:r>
            <a:r>
              <a:rPr lang="en-US" dirty="0" err="1" smtClean="0"/>
              <a:t>terreindeel</a:t>
            </a:r>
            <a:r>
              <a:rPr lang="en-US" dirty="0" smtClean="0"/>
              <a:t> in de </a:t>
            </a:r>
            <a:r>
              <a:rPr lang="en-US" dirty="0" err="1" smtClean="0"/>
              <a:t>uitbreiding</a:t>
            </a:r>
            <a:r>
              <a:rPr lang="en-US" dirty="0" smtClean="0"/>
              <a:t> “</a:t>
            </a:r>
            <a:r>
              <a:rPr lang="en-US" dirty="0" err="1" smtClean="0"/>
              <a:t>Begraafplaats</a:t>
            </a:r>
            <a:r>
              <a:rPr lang="en-US" dirty="0" smtClean="0"/>
              <a:t>”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“Blok”</a:t>
            </a:r>
          </a:p>
          <a:p>
            <a:pPr lvl="1"/>
            <a:r>
              <a:rPr lang="en-US" dirty="0" err="1" smtClean="0"/>
              <a:t>Stad</a:t>
            </a:r>
            <a:r>
              <a:rPr lang="en-US" dirty="0" smtClean="0"/>
              <a:t> </a:t>
            </a:r>
            <a:r>
              <a:rPr lang="en-US" dirty="0" err="1" smtClean="0"/>
              <a:t>Antwerpen</a:t>
            </a:r>
            <a:r>
              <a:rPr lang="en-US" dirty="0" smtClean="0"/>
              <a:t> </a:t>
            </a:r>
            <a:r>
              <a:rPr lang="en-US" dirty="0" err="1" smtClean="0"/>
              <a:t>gebruikt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synoniem</a:t>
            </a:r>
            <a:r>
              <a:rPr lang="en-US" dirty="0" smtClean="0"/>
              <a:t> “Perk”</a:t>
            </a:r>
          </a:p>
          <a:p>
            <a:r>
              <a:rPr lang="en-US" b="1" dirty="0" err="1" smtClean="0"/>
              <a:t>Voorstel</a:t>
            </a:r>
            <a:r>
              <a:rPr lang="en-US" b="1" dirty="0" smtClean="0"/>
              <a:t> van </a:t>
            </a:r>
            <a:r>
              <a:rPr lang="en-US" b="1" dirty="0" err="1" smtClean="0"/>
              <a:t>oplossing</a:t>
            </a:r>
            <a:r>
              <a:rPr lang="en-US" b="1" dirty="0" smtClean="0"/>
              <a:t>:</a:t>
            </a:r>
          </a:p>
          <a:p>
            <a:pPr lvl="1"/>
            <a:r>
              <a:rPr lang="en-US" dirty="0" err="1" smtClean="0"/>
              <a:t>Toevoegen</a:t>
            </a:r>
            <a:r>
              <a:rPr lang="en-US" dirty="0" smtClean="0"/>
              <a:t> van </a:t>
            </a:r>
            <a:r>
              <a:rPr lang="en-US" dirty="0" err="1" smtClean="0"/>
              <a:t>terreindeel</a:t>
            </a:r>
            <a:r>
              <a:rPr lang="en-US" dirty="0" smtClean="0"/>
              <a:t> op basis van </a:t>
            </a:r>
            <a:r>
              <a:rPr lang="en-US" dirty="0" err="1" smtClean="0"/>
              <a:t>overleg</a:t>
            </a:r>
            <a:r>
              <a:rPr lang="en-US" dirty="0" smtClean="0"/>
              <a:t> </a:t>
            </a:r>
            <a:r>
              <a:rPr lang="en-US" dirty="0" smtClean="0"/>
              <a:t>15/03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Blok (</a:t>
            </a:r>
            <a:r>
              <a:rPr lang="en-US" dirty="0" err="1"/>
              <a:t>begraafplaats</a:t>
            </a:r>
            <a:r>
              <a:rPr lang="en-US" dirty="0"/>
              <a:t>) </a:t>
            </a:r>
            <a:r>
              <a:rPr lang="en-US" dirty="0">
                <a:hlinkClick r:id="rId2"/>
              </a:rPr>
              <a:t>#</a:t>
            </a:r>
            <a:r>
              <a:rPr lang="en-US" dirty="0" smtClean="0">
                <a:hlinkClick r:id="rId2"/>
              </a:rPr>
              <a:t>155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489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smtClean="0"/>
              <a:t>Van </a:t>
            </a:r>
            <a:r>
              <a:rPr lang="en-US" b="1" dirty="0" err="1" smtClean="0"/>
              <a:t>toepassing</a:t>
            </a:r>
            <a:r>
              <a:rPr lang="en-US" b="1" dirty="0" smtClean="0"/>
              <a:t> op:</a:t>
            </a:r>
          </a:p>
          <a:p>
            <a:pPr lvl="1"/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terreindelen</a:t>
            </a:r>
            <a:endParaRPr lang="en-US" dirty="0"/>
          </a:p>
          <a:p>
            <a:pPr lvl="1"/>
            <a:r>
              <a:rPr lang="en-US" dirty="0" err="1" smtClean="0"/>
              <a:t>Definitie</a:t>
            </a:r>
            <a:endParaRPr lang="en-US" dirty="0" smtClean="0"/>
          </a:p>
          <a:p>
            <a:r>
              <a:rPr lang="en-US" b="1" dirty="0" err="1" smtClean="0"/>
              <a:t>Vraag</a:t>
            </a:r>
            <a:r>
              <a:rPr lang="en-US" b="1" dirty="0" smtClean="0"/>
              <a:t>/</a:t>
            </a:r>
            <a:r>
              <a:rPr lang="en-US" b="1" dirty="0" err="1" smtClean="0"/>
              <a:t>probleem</a:t>
            </a:r>
            <a:r>
              <a:rPr lang="en-US" b="1" dirty="0" smtClean="0"/>
              <a:t>: </a:t>
            </a:r>
          </a:p>
          <a:p>
            <a:pPr lvl="1"/>
            <a:r>
              <a:rPr lang="en-US" dirty="0" err="1" smtClean="0"/>
              <a:t>Verschil</a:t>
            </a:r>
            <a:r>
              <a:rPr lang="en-US" dirty="0" smtClean="0"/>
              <a:t> </a:t>
            </a:r>
            <a:r>
              <a:rPr lang="en-US" dirty="0" err="1" smtClean="0"/>
              <a:t>hondenuitlaatplaats</a:t>
            </a:r>
            <a:r>
              <a:rPr lang="en-US" dirty="0" smtClean="0"/>
              <a:t>, </a:t>
            </a:r>
            <a:r>
              <a:rPr lang="en-US" dirty="0" err="1" smtClean="0"/>
              <a:t>hondenloopzone</a:t>
            </a:r>
            <a:r>
              <a:rPr lang="en-US" dirty="0" smtClean="0"/>
              <a:t>, </a:t>
            </a:r>
            <a:r>
              <a:rPr lang="en-US" dirty="0" err="1" smtClean="0"/>
              <a:t>hondentoilet</a:t>
            </a:r>
            <a:endParaRPr lang="en-US" dirty="0" smtClean="0"/>
          </a:p>
          <a:p>
            <a:r>
              <a:rPr lang="en-US" b="1" dirty="0" err="1" smtClean="0"/>
              <a:t>Voorstel</a:t>
            </a:r>
            <a:r>
              <a:rPr lang="en-US" b="1" dirty="0" smtClean="0"/>
              <a:t> van </a:t>
            </a:r>
            <a:r>
              <a:rPr lang="en-US" b="1" dirty="0" err="1" smtClean="0"/>
              <a:t>oplossing</a:t>
            </a:r>
            <a:r>
              <a:rPr lang="en-US" b="1" dirty="0" smtClean="0"/>
              <a:t>:</a:t>
            </a:r>
          </a:p>
          <a:p>
            <a:pPr lvl="1"/>
            <a:r>
              <a:rPr lang="en-US" sz="2000" b="1" dirty="0" err="1" smtClean="0"/>
              <a:t>Hondentoilet</a:t>
            </a:r>
            <a:r>
              <a:rPr lang="en-US" sz="2000" dirty="0" smtClean="0"/>
              <a:t>: </a:t>
            </a:r>
            <a:r>
              <a:rPr lang="en-US" sz="2000" dirty="0" err="1" smtClean="0"/>
              <a:t>niet</a:t>
            </a:r>
            <a:r>
              <a:rPr lang="en-US" sz="2000" dirty="0" smtClean="0"/>
              <a:t> </a:t>
            </a:r>
            <a:r>
              <a:rPr lang="en-US" sz="2000" dirty="0" err="1" smtClean="0"/>
              <a:t>afgebakend</a:t>
            </a:r>
            <a:r>
              <a:rPr lang="en-US" sz="2000" dirty="0" smtClean="0"/>
              <a:t>, </a:t>
            </a:r>
            <a:r>
              <a:rPr lang="en-US" sz="2000" dirty="0" err="1" smtClean="0"/>
              <a:t>geen</a:t>
            </a:r>
            <a:r>
              <a:rPr lang="en-US" sz="2000" dirty="0" smtClean="0"/>
              <a:t> </a:t>
            </a:r>
            <a:r>
              <a:rPr lang="en-US" sz="2000" dirty="0" err="1" smtClean="0"/>
              <a:t>opruimplicht</a:t>
            </a:r>
            <a:r>
              <a:rPr lang="en-US" sz="2000" dirty="0" smtClean="0"/>
              <a:t>, </a:t>
            </a:r>
            <a:r>
              <a:rPr lang="en-US" sz="2000" dirty="0" err="1" smtClean="0"/>
              <a:t>wel</a:t>
            </a:r>
            <a:r>
              <a:rPr lang="en-US" sz="2000" dirty="0" smtClean="0"/>
              <a:t> </a:t>
            </a:r>
            <a:r>
              <a:rPr lang="en-US" sz="2000" dirty="0" err="1" smtClean="0"/>
              <a:t>leiband</a:t>
            </a:r>
            <a:endParaRPr lang="en-US" sz="2000" dirty="0" smtClean="0"/>
          </a:p>
          <a:p>
            <a:pPr lvl="1"/>
            <a:r>
              <a:rPr lang="en-US" sz="2000" b="1" strike="sngStrike" dirty="0" err="1" smtClean="0"/>
              <a:t>Hondenuitlaatplaats</a:t>
            </a:r>
            <a:r>
              <a:rPr lang="en-US" sz="2000" strike="sngStrike" dirty="0" smtClean="0"/>
              <a:t>: </a:t>
            </a:r>
            <a:r>
              <a:rPr lang="en-US" sz="2000" strike="sngStrike" dirty="0" err="1" smtClean="0"/>
              <a:t>afgebakend</a:t>
            </a:r>
            <a:r>
              <a:rPr lang="en-US" sz="2000" strike="sngStrike" dirty="0" smtClean="0"/>
              <a:t>, </a:t>
            </a:r>
            <a:r>
              <a:rPr lang="en-US" sz="2000" strike="sngStrike" dirty="0" err="1" smtClean="0"/>
              <a:t>geen</a:t>
            </a:r>
            <a:r>
              <a:rPr lang="en-US" sz="2000" strike="sngStrike" dirty="0" smtClean="0"/>
              <a:t> </a:t>
            </a:r>
            <a:r>
              <a:rPr lang="en-US" sz="2000" strike="sngStrike" dirty="0" err="1" smtClean="0"/>
              <a:t>opruimplicht</a:t>
            </a:r>
            <a:r>
              <a:rPr lang="en-US" sz="2000" strike="sngStrike" dirty="0" smtClean="0"/>
              <a:t>, </a:t>
            </a:r>
            <a:r>
              <a:rPr lang="en-US" sz="2000" strike="sngStrike" dirty="0" err="1" smtClean="0"/>
              <a:t>wel</a:t>
            </a:r>
            <a:r>
              <a:rPr lang="en-US" sz="2000" strike="sngStrike" dirty="0" smtClean="0"/>
              <a:t> </a:t>
            </a:r>
            <a:r>
              <a:rPr lang="en-US" sz="2000" strike="sngStrike" dirty="0" err="1" smtClean="0"/>
              <a:t>leiband</a:t>
            </a:r>
            <a:endParaRPr lang="en-US" sz="2000" strike="sngStrike" dirty="0" smtClean="0"/>
          </a:p>
          <a:p>
            <a:pPr lvl="1"/>
            <a:r>
              <a:rPr lang="en-US" sz="2000" b="1" dirty="0" err="1" smtClean="0"/>
              <a:t>Hondenloopzone</a:t>
            </a:r>
            <a:r>
              <a:rPr lang="en-US" sz="2000" dirty="0" smtClean="0"/>
              <a:t>: </a:t>
            </a:r>
            <a:r>
              <a:rPr lang="en-US" sz="2000" dirty="0" err="1" smtClean="0"/>
              <a:t>afgebakend</a:t>
            </a:r>
            <a:r>
              <a:rPr lang="en-US" sz="2000" dirty="0" smtClean="0"/>
              <a:t>, </a:t>
            </a:r>
            <a:r>
              <a:rPr lang="en-US" sz="2000" dirty="0" err="1" smtClean="0"/>
              <a:t>wel</a:t>
            </a:r>
            <a:r>
              <a:rPr lang="en-US" sz="2000" dirty="0" smtClean="0"/>
              <a:t> </a:t>
            </a:r>
            <a:r>
              <a:rPr lang="en-US" sz="2000" dirty="0" err="1" smtClean="0"/>
              <a:t>opruimplicht</a:t>
            </a:r>
            <a:r>
              <a:rPr lang="en-US" sz="2000" dirty="0" smtClean="0"/>
              <a:t>, </a:t>
            </a:r>
            <a:r>
              <a:rPr lang="en-US" sz="2000" dirty="0" err="1" smtClean="0"/>
              <a:t>geen</a:t>
            </a:r>
            <a:r>
              <a:rPr lang="en-US" sz="2000" dirty="0" smtClean="0"/>
              <a:t> </a:t>
            </a:r>
            <a:r>
              <a:rPr lang="en-US" sz="2000" dirty="0" err="1" smtClean="0"/>
              <a:t>leiband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Hondenuitlaatplaats</a:t>
            </a:r>
            <a:r>
              <a:rPr lang="en-US" dirty="0"/>
              <a:t> vs </a:t>
            </a:r>
            <a:r>
              <a:rPr lang="en-US" dirty="0" err="1"/>
              <a:t>Hondenloopzone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#154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3499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Van </a:t>
            </a:r>
            <a:r>
              <a:rPr lang="en-US" b="1" dirty="0" err="1" smtClean="0"/>
              <a:t>toepassing</a:t>
            </a:r>
            <a:r>
              <a:rPr lang="en-US" b="1" dirty="0" smtClean="0"/>
              <a:t> op:</a:t>
            </a:r>
          </a:p>
          <a:p>
            <a:pPr lvl="1"/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infrastructuur</a:t>
            </a:r>
            <a:endParaRPr lang="en-US" dirty="0"/>
          </a:p>
          <a:p>
            <a:r>
              <a:rPr lang="en-US" b="1" dirty="0" err="1" smtClean="0"/>
              <a:t>Vraag</a:t>
            </a:r>
            <a:r>
              <a:rPr lang="en-US" b="1" dirty="0" smtClean="0"/>
              <a:t>/</a:t>
            </a:r>
            <a:r>
              <a:rPr lang="en-US" b="1" dirty="0" err="1" smtClean="0"/>
              <a:t>probleem</a:t>
            </a:r>
            <a:r>
              <a:rPr lang="en-US" b="1" dirty="0" smtClean="0"/>
              <a:t>: </a:t>
            </a:r>
          </a:p>
          <a:p>
            <a:pPr lvl="1"/>
            <a:r>
              <a:rPr lang="nl-NL" dirty="0"/>
              <a:t>Momenteel wordt in de uitbreiding infrastructuur een object "Waterpunt" voorzien, in lijn </a:t>
            </a:r>
            <a:r>
              <a:rPr lang="nl-NL" dirty="0" smtClean="0"/>
              <a:t>met WPT uit GRB</a:t>
            </a:r>
          </a:p>
          <a:p>
            <a:pPr lvl="1"/>
            <a:r>
              <a:rPr lang="nl-NL" dirty="0"/>
              <a:t>De definitie hiervan is echter vrij ruim: "Een voorziening waar water kan bekomen worden, bijvoorbeeld door middel van een pomp, kraan</a:t>
            </a:r>
            <a:r>
              <a:rPr lang="nl-NL" dirty="0" smtClean="0"/>
              <a:t>,...“</a:t>
            </a:r>
          </a:p>
          <a:p>
            <a:pPr lvl="1"/>
            <a:r>
              <a:rPr lang="nl-NL" dirty="0"/>
              <a:t>Waardoor het niet duidelijk is of ook de spuitkop, die op bv. een plein water opspuit met hoofdzakelijk een visuele functie, hieronder valt.</a:t>
            </a:r>
            <a:endParaRPr lang="en-US" dirty="0" smtClean="0"/>
          </a:p>
          <a:p>
            <a:r>
              <a:rPr lang="en-US" b="1" dirty="0" err="1" smtClean="0"/>
              <a:t>Voorstel</a:t>
            </a:r>
            <a:r>
              <a:rPr lang="en-US" b="1" dirty="0" smtClean="0"/>
              <a:t> van </a:t>
            </a:r>
            <a:r>
              <a:rPr lang="en-US" b="1" dirty="0" err="1" smtClean="0"/>
              <a:t>oplossing</a:t>
            </a:r>
            <a:r>
              <a:rPr lang="en-US" b="1" dirty="0" smtClean="0"/>
              <a:t>:</a:t>
            </a:r>
          </a:p>
          <a:p>
            <a:pPr lvl="1"/>
            <a:r>
              <a:rPr lang="nl-NL" dirty="0" smtClean="0"/>
              <a:t>Nieuw </a:t>
            </a:r>
            <a:r>
              <a:rPr lang="nl-NL" dirty="0"/>
              <a:t>object "spuitkop" </a:t>
            </a:r>
            <a:r>
              <a:rPr lang="nl-NL" dirty="0" smtClean="0"/>
              <a:t>bij infrastructuur-elementen: “een watervoorziening met een visuele functie, bijvoorbeeld op een stadplein.”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 infrastructuur-element voor "spuitkop" </a:t>
            </a:r>
            <a:r>
              <a:rPr lang="nl-NL" dirty="0">
                <a:hlinkClick r:id="rId2"/>
              </a:rPr>
              <a:t>#152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5734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Van </a:t>
            </a:r>
            <a:r>
              <a:rPr lang="en-US" b="1" dirty="0" err="1" smtClean="0"/>
              <a:t>toepassing</a:t>
            </a:r>
            <a:r>
              <a:rPr lang="en-US" b="1" dirty="0" smtClean="0"/>
              <a:t> op:</a:t>
            </a:r>
          </a:p>
          <a:p>
            <a:pPr lvl="1"/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endParaRPr lang="en-US" dirty="0"/>
          </a:p>
          <a:p>
            <a:r>
              <a:rPr lang="en-US" b="1" dirty="0" err="1" smtClean="0"/>
              <a:t>Vraag</a:t>
            </a:r>
            <a:r>
              <a:rPr lang="en-US" b="1" dirty="0" smtClean="0"/>
              <a:t>/</a:t>
            </a:r>
            <a:r>
              <a:rPr lang="en-US" b="1" dirty="0" err="1" smtClean="0"/>
              <a:t>probleem</a:t>
            </a:r>
            <a:r>
              <a:rPr lang="en-US" b="1" dirty="0" smtClean="0"/>
              <a:t>: </a:t>
            </a:r>
          </a:p>
          <a:p>
            <a:pPr lvl="1"/>
            <a:r>
              <a:rPr lang="nl-NL" dirty="0" smtClean="0"/>
              <a:t>Ontbrekend onbegroeid voorkomen voor bermen die extensief gemaaid worden.</a:t>
            </a:r>
          </a:p>
          <a:p>
            <a:r>
              <a:rPr lang="en-US" b="1" dirty="0" err="1" smtClean="0"/>
              <a:t>Voorstel</a:t>
            </a:r>
            <a:r>
              <a:rPr lang="en-US" b="1" dirty="0" smtClean="0"/>
              <a:t> van </a:t>
            </a:r>
            <a:r>
              <a:rPr lang="en-US" b="1" dirty="0" err="1" smtClean="0"/>
              <a:t>oplossing</a:t>
            </a:r>
            <a:r>
              <a:rPr lang="en-US" b="1" dirty="0" smtClean="0"/>
              <a:t>:</a:t>
            </a:r>
          </a:p>
          <a:p>
            <a:pPr lvl="1"/>
            <a:r>
              <a:rPr lang="nl-NL" dirty="0" smtClean="0"/>
              <a:t>Nieuw onbegroeid voorkomen “ruw </a:t>
            </a:r>
            <a:r>
              <a:rPr lang="nl-NL" dirty="0"/>
              <a:t>gras”: “</a:t>
            </a:r>
            <a:r>
              <a:rPr lang="nl-NL" i="1" dirty="0"/>
              <a:t>Grasland zonder bloeiende grassen noch planten, gekenmerkt door een monotoon groen </a:t>
            </a:r>
            <a:r>
              <a:rPr lang="nl-NL" i="1" dirty="0" smtClean="0"/>
              <a:t>uiterlijk en een extensief beheer</a:t>
            </a:r>
            <a:r>
              <a:rPr lang="nl-NL" dirty="0" smtClean="0"/>
              <a:t>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Gazon</a:t>
            </a:r>
            <a:r>
              <a:rPr lang="en-US" dirty="0"/>
              <a:t> versus berm </a:t>
            </a:r>
            <a:r>
              <a:rPr lang="en-US" dirty="0">
                <a:hlinkClick r:id="rId2"/>
              </a:rPr>
              <a:t>#149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9633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Van </a:t>
            </a:r>
            <a:r>
              <a:rPr lang="en-US" b="1" dirty="0" err="1" smtClean="0"/>
              <a:t>toepassing</a:t>
            </a:r>
            <a:r>
              <a:rPr lang="en-US" b="1" dirty="0" smtClean="0"/>
              <a:t> op:</a:t>
            </a:r>
          </a:p>
          <a:p>
            <a:pPr lvl="1"/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Terreindelen</a:t>
            </a:r>
            <a:r>
              <a:rPr lang="en-US" dirty="0" smtClean="0"/>
              <a:t> &amp; </a:t>
            </a:r>
            <a:r>
              <a:rPr lang="en-US" dirty="0" err="1" smtClean="0"/>
              <a:t>Vegetatie</a:t>
            </a:r>
            <a:endParaRPr lang="en-US" dirty="0"/>
          </a:p>
          <a:p>
            <a:r>
              <a:rPr lang="en-US" b="1" dirty="0" err="1" smtClean="0"/>
              <a:t>Vraag</a:t>
            </a:r>
            <a:r>
              <a:rPr lang="en-US" b="1" dirty="0" smtClean="0"/>
              <a:t>/</a:t>
            </a:r>
            <a:r>
              <a:rPr lang="en-US" b="1" dirty="0" err="1" smtClean="0"/>
              <a:t>probleem</a:t>
            </a:r>
            <a:r>
              <a:rPr lang="en-US" b="1" dirty="0" smtClean="0"/>
              <a:t>: </a:t>
            </a:r>
          </a:p>
          <a:p>
            <a:pPr lvl="1"/>
            <a:r>
              <a:rPr lang="nl-NL" dirty="0" smtClean="0"/>
              <a:t>Ontbrekende objecten voor “Boomspiegel”, “Luchtleiding” en “Boomplaat”</a:t>
            </a:r>
          </a:p>
          <a:p>
            <a:r>
              <a:rPr lang="en-US" b="1" dirty="0" err="1" smtClean="0"/>
              <a:t>Voorstel</a:t>
            </a:r>
            <a:r>
              <a:rPr lang="en-US" b="1" dirty="0" smtClean="0"/>
              <a:t> van </a:t>
            </a:r>
            <a:r>
              <a:rPr lang="en-US" b="1" dirty="0" err="1" smtClean="0"/>
              <a:t>oplossing</a:t>
            </a:r>
            <a:r>
              <a:rPr lang="en-US" b="1" dirty="0" smtClean="0"/>
              <a:t>:</a:t>
            </a:r>
          </a:p>
          <a:p>
            <a:pPr lvl="1"/>
            <a:r>
              <a:rPr lang="nl-NL" dirty="0" smtClean="0"/>
              <a:t>“Boomspiegel”: “</a:t>
            </a:r>
            <a:r>
              <a:rPr lang="nl-NL" i="1" dirty="0"/>
              <a:t>De boomspiegel is het stuk grond rondom de stam van een boom dat van boven toegankelijk is voor lucht en water</a:t>
            </a:r>
            <a:r>
              <a:rPr lang="nl-NL" dirty="0" smtClean="0"/>
              <a:t>”</a:t>
            </a:r>
          </a:p>
          <a:p>
            <a:pPr lvl="1"/>
            <a:r>
              <a:rPr lang="nl-NL" dirty="0" smtClean="0"/>
              <a:t>Luchtleiding, Boomrooster, Boomspiegel, Boomplaat als attribuut bij “Boomvorm</a:t>
            </a:r>
            <a:r>
              <a:rPr lang="nl-NL" dirty="0" smtClean="0"/>
              <a:t>”?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Zie extra attributen in issue </a:t>
            </a:r>
            <a:r>
              <a:rPr lang="nl-NL" dirty="0">
                <a:hlinkClick r:id="rId2"/>
              </a:rPr>
              <a:t>#147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 objecten: Boomspiegel en Luchtleiding </a:t>
            </a:r>
            <a:r>
              <a:rPr lang="nl-NL" dirty="0">
                <a:hlinkClick r:id="rId2"/>
              </a:rPr>
              <a:t>#147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656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Van </a:t>
            </a:r>
            <a:r>
              <a:rPr lang="en-US" b="1" dirty="0" err="1" smtClean="0"/>
              <a:t>toepassing</a:t>
            </a:r>
            <a:r>
              <a:rPr lang="en-US" b="1" dirty="0" smtClean="0"/>
              <a:t> op:</a:t>
            </a:r>
          </a:p>
          <a:p>
            <a:pPr lvl="1"/>
            <a:r>
              <a:rPr lang="en-US" dirty="0" err="1" smtClean="0"/>
              <a:t>Conceptueel</a:t>
            </a:r>
            <a:r>
              <a:rPr lang="en-US" dirty="0" smtClean="0"/>
              <a:t> </a:t>
            </a:r>
            <a:r>
              <a:rPr lang="en-US" dirty="0" err="1" smtClean="0"/>
              <a:t>informatiemodel</a:t>
            </a:r>
            <a:endParaRPr lang="en-US" dirty="0"/>
          </a:p>
          <a:p>
            <a:r>
              <a:rPr lang="en-US" b="1" dirty="0" err="1" smtClean="0"/>
              <a:t>Vraag</a:t>
            </a:r>
            <a:r>
              <a:rPr lang="en-US" b="1" dirty="0" smtClean="0"/>
              <a:t>/</a:t>
            </a:r>
            <a:r>
              <a:rPr lang="en-US" b="1" dirty="0" err="1" smtClean="0"/>
              <a:t>probleem</a:t>
            </a:r>
            <a:r>
              <a:rPr lang="en-US" b="1" dirty="0" smtClean="0"/>
              <a:t>: </a:t>
            </a:r>
          </a:p>
          <a:p>
            <a:pPr lvl="1"/>
            <a:r>
              <a:rPr lang="nl-NL" dirty="0" smtClean="0"/>
              <a:t>Ontbrekende link met OSLO-Generiek</a:t>
            </a:r>
          </a:p>
          <a:p>
            <a:r>
              <a:rPr lang="en-US" b="1" dirty="0" err="1" smtClean="0"/>
              <a:t>Voorstel</a:t>
            </a:r>
            <a:r>
              <a:rPr lang="en-US" b="1" dirty="0" smtClean="0"/>
              <a:t> van </a:t>
            </a:r>
            <a:r>
              <a:rPr lang="en-US" b="1" dirty="0" err="1" smtClean="0"/>
              <a:t>oplossing</a:t>
            </a:r>
            <a:r>
              <a:rPr lang="en-US" b="1" dirty="0" smtClean="0"/>
              <a:t>:</a:t>
            </a:r>
          </a:p>
          <a:p>
            <a:pPr lvl="1"/>
            <a:r>
              <a:rPr lang="nl-NL" dirty="0" smtClean="0"/>
              <a:t>Generiek “Object” in Conceptueel Informatiemodel erft over van OSLO-Generiek</a:t>
            </a:r>
          </a:p>
          <a:p>
            <a:pPr lvl="1"/>
            <a:r>
              <a:rPr lang="nl-NL" dirty="0" smtClean="0"/>
              <a:t>Impact: extra mogelijkheden om metadata over Object bij te houden.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 </a:t>
            </a:r>
            <a:r>
              <a:rPr lang="en-US" dirty="0">
                <a:hlinkClick r:id="rId2"/>
              </a:rPr>
              <a:t>#145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4059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5100FD-100E-4D95-BDF2-1B298B1F89AD}" type="slidenum">
              <a:rPr lang="nl-BE" smtClean="0"/>
              <a:pPr/>
              <a:t>5</a:t>
            </a:fld>
            <a:endParaRPr lang="nl-BE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59734194"/>
              </p:ext>
            </p:extLst>
          </p:nvPr>
        </p:nvGraphicFramePr>
        <p:xfrm>
          <a:off x="719975" y="249383"/>
          <a:ext cx="8939414" cy="6309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522651" y="449103"/>
            <a:ext cx="5862351" cy="2307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01/2018 – 06/2018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 smtClean="0"/>
              <a:t>Vertrekpunt</a:t>
            </a:r>
            <a:r>
              <a:rPr lang="en-US" dirty="0" smtClean="0"/>
              <a:t>: GGINO model </a:t>
            </a:r>
            <a:r>
              <a:rPr lang="en-US" dirty="0" err="1" smtClean="0"/>
              <a:t>Stad</a:t>
            </a:r>
            <a:r>
              <a:rPr lang="en-US" dirty="0" smtClean="0"/>
              <a:t> Aalst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 smtClean="0"/>
              <a:t>Lokale</a:t>
            </a:r>
            <a:r>
              <a:rPr lang="en-US" dirty="0" smtClean="0"/>
              <a:t> </a:t>
            </a:r>
            <a:r>
              <a:rPr lang="en-US" dirty="0" err="1" smtClean="0"/>
              <a:t>besturen</a:t>
            </a:r>
            <a:r>
              <a:rPr lang="en-US" dirty="0" smtClean="0"/>
              <a:t>, VO, </a:t>
            </a:r>
            <a:r>
              <a:rPr lang="en-US" dirty="0" err="1" smtClean="0"/>
              <a:t>academische</a:t>
            </a:r>
            <a:r>
              <a:rPr lang="en-US" dirty="0" smtClean="0"/>
              <a:t>- </a:t>
            </a:r>
            <a:r>
              <a:rPr lang="en-US" dirty="0" err="1" smtClean="0"/>
              <a:t>en</a:t>
            </a:r>
            <a:r>
              <a:rPr lang="en-US" dirty="0" smtClean="0"/>
              <a:t> private sector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 smtClean="0"/>
              <a:t>Verfijning</a:t>
            </a:r>
            <a:r>
              <a:rPr lang="en-US" dirty="0" smtClean="0"/>
              <a:t> </a:t>
            </a:r>
            <a:r>
              <a:rPr lang="en-US" dirty="0" err="1" smtClean="0"/>
              <a:t>a.d.h.v</a:t>
            </a:r>
            <a:r>
              <a:rPr lang="en-US" dirty="0" smtClean="0"/>
              <a:t>. </a:t>
            </a:r>
            <a:r>
              <a:rPr lang="en-US" dirty="0" err="1" smtClean="0"/>
              <a:t>plenaire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thematische</a:t>
            </a:r>
            <a:r>
              <a:rPr lang="en-US" dirty="0" smtClean="0"/>
              <a:t> workshops (12)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 smtClean="0"/>
              <a:t>Voorstelling</a:t>
            </a:r>
            <a:r>
              <a:rPr lang="en-US" dirty="0" smtClean="0"/>
              <a:t> </a:t>
            </a:r>
            <a:r>
              <a:rPr lang="en-US" dirty="0" err="1" smtClean="0"/>
              <a:t>stabiele</a:t>
            </a:r>
            <a:r>
              <a:rPr lang="en-US" dirty="0" smtClean="0"/>
              <a:t> </a:t>
            </a:r>
            <a:r>
              <a:rPr lang="en-US" dirty="0" err="1" smtClean="0"/>
              <a:t>specificatie</a:t>
            </a:r>
            <a:r>
              <a:rPr lang="en-US" dirty="0" smtClean="0"/>
              <a:t> op 08/06/2018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522646" y="2631035"/>
            <a:ext cx="5862351" cy="2125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07/2018 – 09/2018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 smtClean="0"/>
              <a:t>Infosessie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lokale</a:t>
            </a:r>
            <a:r>
              <a:rPr lang="en-US" dirty="0" smtClean="0"/>
              <a:t> </a:t>
            </a:r>
            <a:r>
              <a:rPr lang="en-US" dirty="0" err="1" smtClean="0"/>
              <a:t>besturen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ontwikkelaars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 smtClean="0"/>
              <a:t>Beoordeling</a:t>
            </a:r>
            <a:r>
              <a:rPr lang="en-US" dirty="0" smtClean="0"/>
              <a:t> </a:t>
            </a:r>
            <a:r>
              <a:rPr lang="en-US" dirty="0" err="1" smtClean="0"/>
              <a:t>specificatie</a:t>
            </a:r>
            <a:r>
              <a:rPr lang="en-US" dirty="0" smtClean="0"/>
              <a:t> door breed </a:t>
            </a:r>
            <a:r>
              <a:rPr lang="en-US" dirty="0" err="1" smtClean="0"/>
              <a:t>publiek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 smtClean="0"/>
              <a:t>Implementatie-ervaring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Webcast </a:t>
            </a:r>
            <a:r>
              <a:rPr lang="en-US" dirty="0" err="1" smtClean="0"/>
              <a:t>ter</a:t>
            </a:r>
            <a:r>
              <a:rPr lang="en-US" dirty="0" smtClean="0"/>
              <a:t> </a:t>
            </a:r>
            <a:r>
              <a:rPr lang="en-US" dirty="0" err="1" smtClean="0"/>
              <a:t>afsluiting</a:t>
            </a:r>
            <a:r>
              <a:rPr lang="en-US" dirty="0" smtClean="0"/>
              <a:t> van de </a:t>
            </a:r>
            <a:r>
              <a:rPr lang="en-US" dirty="0" err="1" smtClean="0"/>
              <a:t>reviewperiode</a:t>
            </a:r>
            <a:r>
              <a:rPr lang="en-US" dirty="0" smtClean="0"/>
              <a:t>	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22647" y="4960133"/>
            <a:ext cx="5862351" cy="1295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10/2018 – 11/2018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 smtClean="0"/>
              <a:t>Voorstelling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en-US" dirty="0" err="1" smtClean="0"/>
              <a:t>Werkgroep</a:t>
            </a:r>
            <a:r>
              <a:rPr lang="en-US" dirty="0" smtClean="0"/>
              <a:t> </a:t>
            </a:r>
            <a:r>
              <a:rPr lang="en-US" dirty="0" err="1" smtClean="0"/>
              <a:t>Datastandaarden</a:t>
            </a:r>
            <a:r>
              <a:rPr lang="en-US" dirty="0" smtClean="0"/>
              <a:t> op 04/10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 smtClean="0"/>
              <a:t>Erkenning</a:t>
            </a:r>
            <a:r>
              <a:rPr lang="en-US" dirty="0" smtClean="0"/>
              <a:t> door </a:t>
            </a:r>
            <a:r>
              <a:rPr lang="en-US" dirty="0" err="1" smtClean="0"/>
              <a:t>Stuurorgaan</a:t>
            </a:r>
            <a:r>
              <a:rPr lang="en-US" dirty="0" smtClean="0"/>
              <a:t> op 28/11	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099000" y="4576091"/>
            <a:ext cx="59020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721492" y="4387798"/>
            <a:ext cx="752129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26/09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56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Van </a:t>
            </a:r>
            <a:r>
              <a:rPr lang="en-US" b="1" dirty="0" err="1" smtClean="0"/>
              <a:t>toepassing</a:t>
            </a:r>
            <a:r>
              <a:rPr lang="en-US" b="1" dirty="0" smtClean="0"/>
              <a:t> op:</a:t>
            </a:r>
          </a:p>
          <a:p>
            <a:pPr lvl="1"/>
            <a:r>
              <a:rPr lang="en-US" dirty="0" err="1" smtClean="0"/>
              <a:t>Alle</a:t>
            </a:r>
            <a:endParaRPr lang="en-US" dirty="0"/>
          </a:p>
          <a:p>
            <a:r>
              <a:rPr lang="en-US" b="1" dirty="0" err="1" smtClean="0"/>
              <a:t>Vraag</a:t>
            </a:r>
            <a:r>
              <a:rPr lang="en-US" b="1" dirty="0" smtClean="0"/>
              <a:t>/</a:t>
            </a:r>
            <a:r>
              <a:rPr lang="en-US" b="1" dirty="0" err="1" smtClean="0"/>
              <a:t>probleem</a:t>
            </a:r>
            <a:r>
              <a:rPr lang="en-US" b="1" dirty="0" smtClean="0"/>
              <a:t>: </a:t>
            </a:r>
          </a:p>
          <a:p>
            <a:pPr lvl="1"/>
            <a:r>
              <a:rPr lang="nl-NL" dirty="0" smtClean="0"/>
              <a:t>Meeteenheden vandaag opgenomen in de definities van attributen</a:t>
            </a:r>
            <a:r>
              <a:rPr lang="nl-NL" dirty="0"/>
              <a:t>, bijvoorbeeld “hoogte” = “De hoogte van het object zelf, in meter.”</a:t>
            </a:r>
          </a:p>
          <a:p>
            <a:r>
              <a:rPr lang="en-US" b="1" dirty="0" err="1" smtClean="0"/>
              <a:t>Voorstel</a:t>
            </a:r>
            <a:r>
              <a:rPr lang="en-US" b="1" dirty="0" smtClean="0"/>
              <a:t> van </a:t>
            </a:r>
            <a:r>
              <a:rPr lang="en-US" b="1" dirty="0" err="1" smtClean="0"/>
              <a:t>oplossing</a:t>
            </a:r>
            <a:r>
              <a:rPr lang="en-US" b="1" dirty="0" smtClean="0"/>
              <a:t>:</a:t>
            </a:r>
          </a:p>
          <a:p>
            <a:pPr lvl="1"/>
            <a:r>
              <a:rPr lang="nl-NL" dirty="0"/>
              <a:t>Meeteenheden gestructureerd meegeven (datatype met attributen voor “waarde” en “eenheid”).</a:t>
            </a:r>
          </a:p>
          <a:p>
            <a:pPr lvl="1"/>
            <a:r>
              <a:rPr lang="nl-NL" dirty="0"/>
              <a:t>Vb.: attribuut Hoogte = (Waarde = ‘5’, Eenheid = ‘m’)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Meeteenheden</a:t>
            </a:r>
            <a:r>
              <a:rPr lang="en-US" dirty="0"/>
              <a:t> </a:t>
            </a:r>
            <a:r>
              <a:rPr lang="en-US" dirty="0">
                <a:hlinkClick r:id="rId2"/>
              </a:rPr>
              <a:t>#116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50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0620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Van </a:t>
            </a:r>
            <a:r>
              <a:rPr lang="en-US" b="1" dirty="0" err="1" smtClean="0"/>
              <a:t>toepassing</a:t>
            </a:r>
            <a:r>
              <a:rPr lang="en-US" b="1" dirty="0" smtClean="0"/>
              <a:t> op:</a:t>
            </a:r>
          </a:p>
          <a:p>
            <a:pPr lvl="1"/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Onbegroeid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endParaRPr lang="en-US" dirty="0"/>
          </a:p>
          <a:p>
            <a:r>
              <a:rPr lang="en-US" b="1" dirty="0" err="1" smtClean="0"/>
              <a:t>Vraag</a:t>
            </a:r>
            <a:r>
              <a:rPr lang="en-US" b="1" dirty="0" smtClean="0"/>
              <a:t>/</a:t>
            </a:r>
            <a:r>
              <a:rPr lang="en-US" b="1" dirty="0" err="1" smtClean="0"/>
              <a:t>probleem</a:t>
            </a:r>
            <a:r>
              <a:rPr lang="en-US" b="1" dirty="0" smtClean="0"/>
              <a:t>: </a:t>
            </a:r>
          </a:p>
          <a:p>
            <a:pPr lvl="1"/>
            <a:r>
              <a:rPr lang="nl-NL" dirty="0" smtClean="0"/>
              <a:t>Meerdere classificaties mogelijk voor objecten onder “onbegroeid voorkomen”. </a:t>
            </a:r>
            <a:endParaRPr lang="nl-NL" dirty="0"/>
          </a:p>
          <a:p>
            <a:r>
              <a:rPr lang="en-US" b="1" dirty="0" err="1" smtClean="0"/>
              <a:t>Voorstel</a:t>
            </a:r>
            <a:r>
              <a:rPr lang="en-US" b="1" dirty="0" smtClean="0"/>
              <a:t> van </a:t>
            </a:r>
            <a:r>
              <a:rPr lang="en-US" b="1" dirty="0" err="1" smtClean="0"/>
              <a:t>oplossing</a:t>
            </a:r>
            <a:r>
              <a:rPr lang="en-US" b="1" dirty="0" smtClean="0"/>
              <a:t>:</a:t>
            </a:r>
          </a:p>
          <a:p>
            <a:pPr lvl="1"/>
            <a:r>
              <a:rPr lang="nl-NL" dirty="0" smtClean="0"/>
              <a:t>Aligneren met classificatie van </a:t>
            </a:r>
            <a:br>
              <a:rPr lang="nl-NL" dirty="0" smtClean="0"/>
            </a:br>
            <a:r>
              <a:rPr lang="nl-NL" dirty="0" smtClean="0"/>
              <a:t>agentschap Wegen en Verkeer</a:t>
            </a:r>
            <a:endParaRPr lang="nl-NL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Waarden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“</a:t>
            </a:r>
            <a:r>
              <a:rPr lang="en-US" dirty="0" err="1" smtClean="0"/>
              <a:t>Onbegroeid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r>
              <a:rPr lang="en-US" dirty="0" smtClean="0"/>
              <a:t>” </a:t>
            </a:r>
            <a:r>
              <a:rPr lang="en-US" dirty="0" smtClean="0">
                <a:hlinkClick r:id="rId2"/>
              </a:rPr>
              <a:t>#106 </a:t>
            </a:r>
            <a:r>
              <a:rPr lang="en-US" dirty="0" smtClean="0"/>
              <a:t>&amp; </a:t>
            </a:r>
            <a:r>
              <a:rPr lang="en-US" dirty="0" smtClean="0">
                <a:hlinkClick r:id="rId3"/>
              </a:rPr>
              <a:t>#108</a:t>
            </a:r>
            <a:r>
              <a:rPr lang="en-US" dirty="0" smtClean="0"/>
              <a:t> &amp; </a:t>
            </a:r>
            <a:r>
              <a:rPr lang="en-US" dirty="0" smtClean="0">
                <a:hlinkClick r:id="rId4"/>
              </a:rPr>
              <a:t>#75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51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3283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Van </a:t>
            </a:r>
            <a:r>
              <a:rPr lang="en-US" b="1" dirty="0" err="1" smtClean="0"/>
              <a:t>toepassing</a:t>
            </a:r>
            <a:r>
              <a:rPr lang="en-US" b="1" dirty="0" smtClean="0"/>
              <a:t> op:</a:t>
            </a:r>
          </a:p>
          <a:p>
            <a:pPr lvl="1"/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Terreindelen</a:t>
            </a:r>
            <a:endParaRPr lang="en-US" dirty="0"/>
          </a:p>
          <a:p>
            <a:r>
              <a:rPr lang="en-US" b="1" dirty="0" err="1" smtClean="0"/>
              <a:t>Vraag</a:t>
            </a:r>
            <a:r>
              <a:rPr lang="en-US" b="1" dirty="0" smtClean="0"/>
              <a:t>/</a:t>
            </a:r>
            <a:r>
              <a:rPr lang="en-US" b="1" dirty="0" err="1" smtClean="0"/>
              <a:t>probleem</a:t>
            </a:r>
            <a:r>
              <a:rPr lang="en-US" b="1" dirty="0" smtClean="0"/>
              <a:t>: </a:t>
            </a:r>
          </a:p>
          <a:p>
            <a:pPr lvl="1"/>
            <a:r>
              <a:rPr lang="nl-NL" dirty="0" smtClean="0"/>
              <a:t>Geen attribuut of entiteit voor aanduiden erfdienstbaarheid</a:t>
            </a:r>
            <a:endParaRPr lang="nl-NL" dirty="0"/>
          </a:p>
          <a:p>
            <a:r>
              <a:rPr lang="en-US" b="1" dirty="0" err="1" smtClean="0"/>
              <a:t>Voorstel</a:t>
            </a:r>
            <a:r>
              <a:rPr lang="en-US" b="1" dirty="0" smtClean="0"/>
              <a:t> van </a:t>
            </a:r>
            <a:r>
              <a:rPr lang="en-US" b="1" dirty="0" err="1" smtClean="0"/>
              <a:t>oplossing</a:t>
            </a:r>
            <a:r>
              <a:rPr lang="en-US" b="1" dirty="0" smtClean="0"/>
              <a:t>:</a:t>
            </a:r>
          </a:p>
          <a:p>
            <a:pPr lvl="1"/>
            <a:r>
              <a:rPr lang="nl-NL" dirty="0" smtClean="0"/>
              <a:t>Voorlopig niet toevoegen, nood aan afzonderlijke analyse rond welke informatie we willen bijhouden over erfdienstbaarheden.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Toevoegen </a:t>
            </a:r>
            <a:r>
              <a:rPr lang="nl-NL" dirty="0" smtClean="0"/>
              <a:t>"</a:t>
            </a:r>
            <a:r>
              <a:rPr lang="nl-NL" dirty="0"/>
              <a:t>erfdienstbaarheid" aan </a:t>
            </a:r>
            <a:r>
              <a:rPr lang="nl-NL" dirty="0" err="1" smtClean="0"/>
              <a:t>TerreinDeel</a:t>
            </a:r>
            <a:r>
              <a:rPr lang="nl-NL" dirty="0" smtClean="0"/>
              <a:t> </a:t>
            </a:r>
            <a:r>
              <a:rPr lang="nl-NL" dirty="0" smtClean="0">
                <a:hlinkClick r:id="rId2"/>
              </a:rPr>
              <a:t>#</a:t>
            </a:r>
            <a:r>
              <a:rPr lang="nl-NL" dirty="0">
                <a:hlinkClick r:id="rId2"/>
              </a:rPr>
              <a:t>89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52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6311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Vervolgstappen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70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Tijdslijn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55555" y="6596390"/>
            <a:ext cx="739309" cy="261610"/>
          </a:xfrm>
        </p:spPr>
        <p:txBody>
          <a:bodyPr/>
          <a:lstStyle/>
          <a:p>
            <a:fld id="{C9C406F6-A053-43CA-AEC8-FA3EEE83A3FB}" type="slidenum">
              <a:rPr lang="nl-BE" smtClean="0"/>
              <a:pPr/>
              <a:t>54</a:t>
            </a:fld>
            <a:endParaRPr lang="nl-BE" dirty="0"/>
          </a:p>
        </p:txBody>
      </p:sp>
      <p:sp>
        <p:nvSpPr>
          <p:cNvPr id="45" name="Freeform 44"/>
          <p:cNvSpPr/>
          <p:nvPr/>
        </p:nvSpPr>
        <p:spPr>
          <a:xfrm>
            <a:off x="4627810" y="1113913"/>
            <a:ext cx="868825" cy="4646972"/>
          </a:xfrm>
          <a:custGeom>
            <a:avLst/>
            <a:gdLst>
              <a:gd name="connsiteX0" fmla="*/ 0 w 1039906"/>
              <a:gd name="connsiteY0" fmla="*/ 0 h 6131859"/>
              <a:gd name="connsiteX1" fmla="*/ 986117 w 1039906"/>
              <a:gd name="connsiteY1" fmla="*/ 1757083 h 6131859"/>
              <a:gd name="connsiteX2" fmla="*/ 26894 w 1039906"/>
              <a:gd name="connsiteY2" fmla="*/ 4043083 h 6131859"/>
              <a:gd name="connsiteX3" fmla="*/ 1039906 w 1039906"/>
              <a:gd name="connsiteY3" fmla="*/ 6131859 h 6131859"/>
              <a:gd name="connsiteX0" fmla="*/ 0 w 1143000"/>
              <a:gd name="connsiteY0" fmla="*/ 0 h 6131859"/>
              <a:gd name="connsiteX1" fmla="*/ 1089211 w 1143000"/>
              <a:gd name="connsiteY1" fmla="*/ 1757083 h 6131859"/>
              <a:gd name="connsiteX2" fmla="*/ 129988 w 1143000"/>
              <a:gd name="connsiteY2" fmla="*/ 4043083 h 6131859"/>
              <a:gd name="connsiteX3" fmla="*/ 1143000 w 1143000"/>
              <a:gd name="connsiteY3" fmla="*/ 6131859 h 6131859"/>
              <a:gd name="connsiteX0" fmla="*/ 31377 w 1021977"/>
              <a:gd name="connsiteY0" fmla="*/ 0 h 6131859"/>
              <a:gd name="connsiteX1" fmla="*/ 968188 w 1021977"/>
              <a:gd name="connsiteY1" fmla="*/ 1757083 h 6131859"/>
              <a:gd name="connsiteX2" fmla="*/ 8965 w 1021977"/>
              <a:gd name="connsiteY2" fmla="*/ 4043083 h 6131859"/>
              <a:gd name="connsiteX3" fmla="*/ 1021977 w 1021977"/>
              <a:gd name="connsiteY3" fmla="*/ 6131859 h 6131859"/>
              <a:gd name="connsiteX0" fmla="*/ 55532 w 1046132"/>
              <a:gd name="connsiteY0" fmla="*/ 0 h 6131859"/>
              <a:gd name="connsiteX1" fmla="*/ 847412 w 1046132"/>
              <a:gd name="connsiteY1" fmla="*/ 1745643 h 6131859"/>
              <a:gd name="connsiteX2" fmla="*/ 33120 w 1046132"/>
              <a:gd name="connsiteY2" fmla="*/ 4043083 h 6131859"/>
              <a:gd name="connsiteX3" fmla="*/ 1046132 w 1046132"/>
              <a:gd name="connsiteY3" fmla="*/ 6131859 h 6131859"/>
              <a:gd name="connsiteX0" fmla="*/ 22412 w 818027"/>
              <a:gd name="connsiteY0" fmla="*/ 0 h 6013732"/>
              <a:gd name="connsiteX1" fmla="*/ 814292 w 818027"/>
              <a:gd name="connsiteY1" fmla="*/ 1745643 h 6013732"/>
              <a:gd name="connsiteX2" fmla="*/ 0 w 818027"/>
              <a:gd name="connsiteY2" fmla="*/ 4043083 h 6013732"/>
              <a:gd name="connsiteX3" fmla="*/ 814292 w 818027"/>
              <a:gd name="connsiteY3" fmla="*/ 6013732 h 6013732"/>
              <a:gd name="connsiteX0" fmla="*/ 0 w 809560"/>
              <a:gd name="connsiteY0" fmla="*/ 0 h 6013732"/>
              <a:gd name="connsiteX1" fmla="*/ 791880 w 809560"/>
              <a:gd name="connsiteY1" fmla="*/ 1745643 h 6013732"/>
              <a:gd name="connsiteX2" fmla="*/ 106081 w 809560"/>
              <a:gd name="connsiteY2" fmla="*/ 3879243 h 6013732"/>
              <a:gd name="connsiteX3" fmla="*/ 791880 w 809560"/>
              <a:gd name="connsiteY3" fmla="*/ 6013732 h 6013732"/>
              <a:gd name="connsiteX0" fmla="*/ 0 w 791880"/>
              <a:gd name="connsiteY0" fmla="*/ 0 h 6013732"/>
              <a:gd name="connsiteX1" fmla="*/ 609600 w 791880"/>
              <a:gd name="connsiteY1" fmla="*/ 1593243 h 6013732"/>
              <a:gd name="connsiteX2" fmla="*/ 106081 w 791880"/>
              <a:gd name="connsiteY2" fmla="*/ 3879243 h 6013732"/>
              <a:gd name="connsiteX3" fmla="*/ 791880 w 791880"/>
              <a:gd name="connsiteY3" fmla="*/ 6013732 h 6013732"/>
              <a:gd name="connsiteX0" fmla="*/ 0 w 868825"/>
              <a:gd name="connsiteY0" fmla="*/ 0 h 6022562"/>
              <a:gd name="connsiteX1" fmla="*/ 609600 w 868825"/>
              <a:gd name="connsiteY1" fmla="*/ 1593243 h 6022562"/>
              <a:gd name="connsiteX2" fmla="*/ 106081 w 868825"/>
              <a:gd name="connsiteY2" fmla="*/ 3879243 h 6022562"/>
              <a:gd name="connsiteX3" fmla="*/ 868825 w 868825"/>
              <a:gd name="connsiteY3" fmla="*/ 6022562 h 60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8825" h="6022562">
                <a:moveTo>
                  <a:pt x="0" y="0"/>
                </a:moveTo>
                <a:cubicBezTo>
                  <a:pt x="490817" y="541618"/>
                  <a:pt x="591920" y="946703"/>
                  <a:pt x="609600" y="1593243"/>
                </a:cubicBezTo>
                <a:cubicBezTo>
                  <a:pt x="627280" y="2239784"/>
                  <a:pt x="62877" y="3141023"/>
                  <a:pt x="106081" y="3879243"/>
                </a:cubicBezTo>
                <a:cubicBezTo>
                  <a:pt x="149285" y="4617463"/>
                  <a:pt x="366801" y="5342738"/>
                  <a:pt x="868825" y="6022562"/>
                </a:cubicBezTo>
              </a:path>
            </a:pathLst>
          </a:cu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FlandersArtSans-Regular" panose="020B0604020202020204" charset="0"/>
            </a:endParaRPr>
          </a:p>
        </p:txBody>
      </p:sp>
      <p:sp>
        <p:nvSpPr>
          <p:cNvPr id="46" name="Oval 45"/>
          <p:cNvSpPr/>
          <p:nvPr/>
        </p:nvSpPr>
        <p:spPr bwMode="ltGray">
          <a:xfrm>
            <a:off x="4551610" y="1046082"/>
            <a:ext cx="180000" cy="180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bg1"/>
              </a:solidFill>
              <a:latin typeface="FlandersArtSans-Regular" panose="020B0604020202020204" charset="0"/>
            </a:endParaRPr>
          </a:p>
        </p:txBody>
      </p:sp>
      <p:sp>
        <p:nvSpPr>
          <p:cNvPr id="47" name="Oval 46"/>
          <p:cNvSpPr/>
          <p:nvPr/>
        </p:nvSpPr>
        <p:spPr bwMode="ltGray">
          <a:xfrm>
            <a:off x="5396570" y="5615607"/>
            <a:ext cx="180000" cy="180000"/>
          </a:xfrm>
          <a:prstGeom prst="ellipse">
            <a:avLst/>
          </a:prstGeom>
          <a:solidFill>
            <a:schemeClr val="bg2">
              <a:lumMod val="25000"/>
            </a:schemeClr>
          </a:solidFill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bg1"/>
              </a:solidFill>
              <a:latin typeface="FlandersArtSans-Regular" panose="020B060402020202020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312415" y="3916980"/>
            <a:ext cx="2175748" cy="682682"/>
          </a:xfrm>
          <a:prstGeom prst="rect">
            <a:avLst/>
          </a:prstGeom>
        </p:spPr>
        <p:txBody>
          <a:bodyPr wrap="square" lIns="0" tIns="36000" rIns="0" bIns="0">
            <a:spAutoFit/>
          </a:bodyPr>
          <a:lstStyle/>
          <a:p>
            <a:pPr indent="-274320" algn="r">
              <a:spcAft>
                <a:spcPts val="150"/>
              </a:spcAft>
            </a:pPr>
            <a:r>
              <a:rPr lang="en-GB" sz="1400" dirty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OSLO </a:t>
            </a:r>
            <a:r>
              <a:rPr lang="en-GB" sz="1400" dirty="0" err="1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Opleidingssessie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in 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Gent met </a:t>
            </a: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specifieke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track </a:t>
            </a:r>
            <a:br>
              <a:rPr lang="en-GB" sz="1400" dirty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</a:br>
            <a:r>
              <a:rPr lang="en-GB" sz="1400" dirty="0" err="1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voor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</a:t>
            </a:r>
            <a:r>
              <a:rPr lang="en-GB" sz="1400" dirty="0" err="1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ontwikkelaars</a:t>
            </a:r>
            <a:endParaRPr lang="en-GB" sz="1400" dirty="0">
              <a:solidFill>
                <a:schemeClr val="tx1">
                  <a:lumMod val="50000"/>
                </a:schemeClr>
              </a:solidFill>
              <a:latin typeface="FlandersArtSans-Regular" panose="020B060402020202020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065702" y="4762475"/>
            <a:ext cx="2116147" cy="682682"/>
          </a:xfrm>
          <a:prstGeom prst="rect">
            <a:avLst/>
          </a:prstGeom>
        </p:spPr>
        <p:txBody>
          <a:bodyPr wrap="square" lIns="0" tIns="36000" rIns="0" bIns="0">
            <a:spAutoFit/>
          </a:bodyPr>
          <a:lstStyle/>
          <a:p>
            <a:pPr indent="-274320" algn="r">
              <a:spcAft>
                <a:spcPts val="150"/>
              </a:spcAft>
            </a:pP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OSLO </a:t>
            </a: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Opleidingssessie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in Brussel met </a:t>
            </a: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specifieke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track </a:t>
            </a:r>
            <a:b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</a:b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voor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</a:t>
            </a: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ontwikkelaars</a:t>
            </a:r>
            <a:endParaRPr lang="en-GB" sz="1400" dirty="0" smtClean="0">
              <a:solidFill>
                <a:schemeClr val="tx1">
                  <a:lumMod val="50000"/>
                </a:schemeClr>
              </a:solidFill>
              <a:latin typeface="FlandersArtSans-Regular" panose="020B0604020202020204" charset="0"/>
            </a:endParaRPr>
          </a:p>
        </p:txBody>
      </p:sp>
      <p:sp>
        <p:nvSpPr>
          <p:cNvPr id="50" name="Oval 49"/>
          <p:cNvSpPr/>
          <p:nvPr/>
        </p:nvSpPr>
        <p:spPr bwMode="ltGray">
          <a:xfrm>
            <a:off x="4657219" y="3796402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bg1"/>
              </a:solidFill>
              <a:latin typeface="FlandersArtSans-Regular" panose="020B0604020202020204" charset="0"/>
            </a:endParaRPr>
          </a:p>
        </p:txBody>
      </p:sp>
      <p:sp>
        <p:nvSpPr>
          <p:cNvPr id="51" name="Oval 50"/>
          <p:cNvSpPr/>
          <p:nvPr/>
        </p:nvSpPr>
        <p:spPr bwMode="ltGray">
          <a:xfrm>
            <a:off x="4784378" y="4682965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bg1"/>
              </a:solidFill>
              <a:latin typeface="FlandersArtSans-Regular" panose="020B0604020202020204" charset="0"/>
            </a:endParaRPr>
          </a:p>
        </p:txBody>
      </p:sp>
      <p:sp>
        <p:nvSpPr>
          <p:cNvPr id="52" name="Oval 51"/>
          <p:cNvSpPr/>
          <p:nvPr/>
        </p:nvSpPr>
        <p:spPr bwMode="ltGray">
          <a:xfrm>
            <a:off x="5146762" y="2441908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bg1"/>
              </a:solidFill>
              <a:latin typeface="FlandersArtSans-Regular" panose="020B0604020202020204" charset="0"/>
            </a:endParaRPr>
          </a:p>
        </p:txBody>
      </p:sp>
      <p:sp>
        <p:nvSpPr>
          <p:cNvPr id="53" name="Oval 52"/>
          <p:cNvSpPr/>
          <p:nvPr/>
        </p:nvSpPr>
        <p:spPr bwMode="ltGray">
          <a:xfrm>
            <a:off x="4945279" y="2978580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bg1"/>
              </a:solidFill>
              <a:latin typeface="FlandersArtSans-Regular" panose="020B0604020202020204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4964378" y="4772965"/>
            <a:ext cx="2217471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0" idx="2"/>
          </p:cNvCxnSpPr>
          <p:nvPr/>
        </p:nvCxnSpPr>
        <p:spPr>
          <a:xfrm>
            <a:off x="2748889" y="3886402"/>
            <a:ext cx="190833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 bwMode="ltGray">
          <a:xfrm>
            <a:off x="4883869" y="1415413"/>
            <a:ext cx="180000" cy="18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bg1"/>
              </a:solidFill>
              <a:latin typeface="FlandersArtSans-Regular" panose="020B060402020202020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322020" y="1505413"/>
            <a:ext cx="2334002" cy="467239"/>
          </a:xfrm>
          <a:prstGeom prst="rect">
            <a:avLst/>
          </a:prstGeom>
        </p:spPr>
        <p:txBody>
          <a:bodyPr wrap="square" lIns="0" tIns="36000" rIns="0" bIns="0">
            <a:spAutoFit/>
          </a:bodyPr>
          <a:lstStyle/>
          <a:p>
            <a:pPr indent="-274320">
              <a:spcAft>
                <a:spcPts val="150"/>
              </a:spcAft>
            </a:pP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Einde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</a:t>
            </a: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publieke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</a:t>
            </a: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reviewperiode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,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</a:t>
            </a: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verwerking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van 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feedback</a:t>
            </a:r>
            <a:endParaRPr lang="en-GB" sz="1400" dirty="0">
              <a:solidFill>
                <a:schemeClr val="tx1">
                  <a:lumMod val="50000"/>
                </a:schemeClr>
              </a:solidFill>
              <a:latin typeface="FlandersArtSans-Regular" panose="020B060402020202020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270080" y="1253618"/>
            <a:ext cx="1594988" cy="282573"/>
          </a:xfrm>
          <a:prstGeom prst="rect">
            <a:avLst/>
          </a:prstGeom>
        </p:spPr>
        <p:txBody>
          <a:bodyPr wrap="none" lIns="0" tIns="0" rIns="0" bIns="36000">
            <a:spAutoFit/>
          </a:bodyPr>
          <a:lstStyle/>
          <a:p>
            <a:pPr algn="r"/>
            <a:r>
              <a:rPr lang="en-GB" sz="1600" b="1" i="1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30 September 2018</a:t>
            </a:r>
            <a:endParaRPr lang="en-GB" sz="1600" dirty="0">
              <a:solidFill>
                <a:schemeClr val="tx1">
                  <a:lumMod val="50000"/>
                </a:schemeClr>
              </a:solidFill>
              <a:latin typeface="FlandersArtSans-Regular" panose="020B0604020202020204" charset="0"/>
            </a:endParaRPr>
          </a:p>
        </p:txBody>
      </p:sp>
      <p:cxnSp>
        <p:nvCxnSpPr>
          <p:cNvPr id="60" name="Straight Connector 59"/>
          <p:cNvCxnSpPr>
            <a:stCxn id="57" idx="6"/>
          </p:cNvCxnSpPr>
          <p:nvPr/>
        </p:nvCxnSpPr>
        <p:spPr>
          <a:xfrm>
            <a:off x="5063869" y="1505413"/>
            <a:ext cx="245914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795540" y="1136082"/>
            <a:ext cx="1224000" cy="251795"/>
          </a:xfrm>
          <a:prstGeom prst="rect">
            <a:avLst/>
          </a:prstGeom>
        </p:spPr>
        <p:txBody>
          <a:bodyPr wrap="square" lIns="0" tIns="36000" rIns="0" bIns="0">
            <a:spAutoFit/>
          </a:bodyPr>
          <a:lstStyle/>
          <a:p>
            <a:pPr indent="-274320">
              <a:spcAft>
                <a:spcPts val="150"/>
              </a:spcAft>
            </a:pP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Webcast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795540" y="884287"/>
            <a:ext cx="1575752" cy="282573"/>
          </a:xfrm>
          <a:prstGeom prst="rect">
            <a:avLst/>
          </a:prstGeom>
        </p:spPr>
        <p:txBody>
          <a:bodyPr wrap="none" lIns="0" tIns="0" rIns="0" bIns="36000">
            <a:spAutoFit/>
          </a:bodyPr>
          <a:lstStyle/>
          <a:p>
            <a:r>
              <a:rPr lang="en-GB" sz="1600" b="1" i="1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26 </a:t>
            </a:r>
            <a:r>
              <a:rPr lang="en-GB" sz="1600" b="1" i="1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september</a:t>
            </a:r>
            <a:r>
              <a:rPr lang="en-GB" sz="1600" b="1" i="1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2018</a:t>
            </a:r>
            <a:endParaRPr lang="en-GB" sz="1600" dirty="0">
              <a:solidFill>
                <a:schemeClr val="tx1">
                  <a:lumMod val="50000"/>
                </a:schemeClr>
              </a:solidFill>
              <a:latin typeface="FlandersArtSans-Regular" panose="020B0604020202020204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2795540" y="1136082"/>
            <a:ext cx="175607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174362" y="3019427"/>
            <a:ext cx="2150363" cy="467239"/>
          </a:xfrm>
          <a:prstGeom prst="rect">
            <a:avLst/>
          </a:prstGeom>
        </p:spPr>
        <p:txBody>
          <a:bodyPr wrap="square" lIns="0" tIns="36000" rIns="0" bIns="0">
            <a:spAutoFit/>
          </a:bodyPr>
          <a:lstStyle/>
          <a:p>
            <a:pPr indent="-274320">
              <a:spcAft>
                <a:spcPts val="150"/>
              </a:spcAft>
            </a:pP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Presentatie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</a:t>
            </a: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aan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</a:t>
            </a: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werkgroep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</a:t>
            </a: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datastandaarden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‘OSLO’</a:t>
            </a:r>
          </a:p>
        </p:txBody>
      </p:sp>
      <p:cxnSp>
        <p:nvCxnSpPr>
          <p:cNvPr id="68" name="Straight Connector 67"/>
          <p:cNvCxnSpPr>
            <a:endCxn id="53" idx="6"/>
          </p:cNvCxnSpPr>
          <p:nvPr/>
        </p:nvCxnSpPr>
        <p:spPr>
          <a:xfrm flipH="1">
            <a:off x="5125279" y="3068580"/>
            <a:ext cx="15480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5214148" y="2794252"/>
            <a:ext cx="1248739" cy="282573"/>
          </a:xfrm>
          <a:prstGeom prst="rect">
            <a:avLst/>
          </a:prstGeom>
        </p:spPr>
        <p:txBody>
          <a:bodyPr wrap="none" lIns="0" tIns="0" rIns="0" bIns="36000">
            <a:spAutoFit/>
          </a:bodyPr>
          <a:lstStyle/>
          <a:p>
            <a:pPr algn="r"/>
            <a:r>
              <a:rPr lang="en-GB" sz="1600" b="1" i="1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4 </a:t>
            </a:r>
            <a:r>
              <a:rPr lang="en-GB" sz="1600" b="1" i="1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oktober</a:t>
            </a:r>
            <a:r>
              <a:rPr lang="en-GB" sz="1600" b="1" i="1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2018</a:t>
            </a:r>
            <a:endParaRPr lang="en-GB" sz="1600" dirty="0">
              <a:solidFill>
                <a:schemeClr val="tx1">
                  <a:lumMod val="50000"/>
                </a:schemeClr>
              </a:solidFill>
              <a:latin typeface="FlandersArtSans-Regular" panose="020B060402020202020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95539" y="5705607"/>
            <a:ext cx="2512173" cy="682682"/>
          </a:xfrm>
          <a:prstGeom prst="rect">
            <a:avLst/>
          </a:prstGeom>
        </p:spPr>
        <p:txBody>
          <a:bodyPr wrap="square" lIns="0" tIns="36000" rIns="0" bIns="0">
            <a:spAutoFit/>
          </a:bodyPr>
          <a:lstStyle/>
          <a:p>
            <a:pPr indent="-274320">
              <a:spcAft>
                <a:spcPts val="150"/>
              </a:spcAft>
            </a:pPr>
            <a:r>
              <a:rPr lang="en-GB" sz="1400" dirty="0" err="1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Presentatie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</a:t>
            </a:r>
            <a:r>
              <a:rPr lang="en-GB" sz="1400" dirty="0" err="1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aan</a:t>
            </a:r>
            <a:r>
              <a:rPr lang="en-GB" sz="1400" dirty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</a:t>
            </a: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en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</a:t>
            </a: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erkenning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door </a:t>
            </a: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Stuurorgaan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</a:t>
            </a: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Vlaams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</a:t>
            </a: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Informatie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- </a:t>
            </a: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en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ICT-</a:t>
            </a: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beleid</a:t>
            </a:r>
            <a:endParaRPr lang="en-GB" sz="1400" dirty="0">
              <a:solidFill>
                <a:schemeClr val="tx1">
                  <a:lumMod val="50000"/>
                </a:schemeClr>
              </a:solidFill>
              <a:latin typeface="FlandersArtSans-Regular" panose="020B0604020202020204" charset="0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2795539" y="5705607"/>
            <a:ext cx="2601031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071764" y="2533652"/>
            <a:ext cx="2029390" cy="467239"/>
          </a:xfrm>
          <a:prstGeom prst="rect">
            <a:avLst/>
          </a:prstGeom>
        </p:spPr>
        <p:txBody>
          <a:bodyPr wrap="square" lIns="0" tIns="36000" rIns="0" bIns="0">
            <a:spAutoFit/>
          </a:bodyPr>
          <a:lstStyle/>
          <a:p>
            <a:pPr indent="-274320">
              <a:spcAft>
                <a:spcPts val="150"/>
              </a:spcAft>
            </a:pP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Publicatie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</a:t>
            </a: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nieuwe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</a:t>
            </a: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versie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van de </a:t>
            </a:r>
            <a:r>
              <a:rPr lang="en-GB" sz="1400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specificatie</a:t>
            </a:r>
            <a:endParaRPr lang="en-GB" sz="1400" dirty="0" smtClean="0">
              <a:solidFill>
                <a:schemeClr val="tx1">
                  <a:lumMod val="50000"/>
                </a:schemeClr>
              </a:solidFill>
              <a:latin typeface="FlandersArtSans-Regular" panose="020B0604020202020204" charset="0"/>
            </a:endParaRPr>
          </a:p>
        </p:txBody>
      </p:sp>
      <p:cxnSp>
        <p:nvCxnSpPr>
          <p:cNvPr id="76" name="Straight Connector 75"/>
          <p:cNvCxnSpPr>
            <a:endCxn id="52" idx="2"/>
          </p:cNvCxnSpPr>
          <p:nvPr/>
        </p:nvCxnSpPr>
        <p:spPr>
          <a:xfrm>
            <a:off x="3086033" y="2531908"/>
            <a:ext cx="206072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071764" y="2281857"/>
            <a:ext cx="2136930" cy="282573"/>
          </a:xfrm>
          <a:prstGeom prst="rect">
            <a:avLst/>
          </a:prstGeom>
        </p:spPr>
        <p:txBody>
          <a:bodyPr wrap="square" lIns="0" tIns="0" rIns="0" bIns="36000">
            <a:spAutoFit/>
          </a:bodyPr>
          <a:lstStyle/>
          <a:p>
            <a:r>
              <a:rPr lang="en-GB" sz="1600" b="1" i="1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Update </a:t>
            </a:r>
            <a:r>
              <a:rPr lang="en-GB" sz="1600" b="1" i="1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specificatie</a:t>
            </a:r>
            <a:endParaRPr lang="en-GB" sz="1600" dirty="0">
              <a:solidFill>
                <a:schemeClr val="tx1">
                  <a:lumMod val="50000"/>
                </a:schemeClr>
              </a:solidFill>
              <a:latin typeface="FlandersArtSans-Regular" panose="020B060402020202020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722521" y="4502025"/>
            <a:ext cx="1418657" cy="282573"/>
          </a:xfrm>
          <a:prstGeom prst="rect">
            <a:avLst/>
          </a:prstGeom>
        </p:spPr>
        <p:txBody>
          <a:bodyPr wrap="none" lIns="0" tIns="0" rIns="0" bIns="36000">
            <a:spAutoFit/>
          </a:bodyPr>
          <a:lstStyle/>
          <a:p>
            <a:pPr algn="r"/>
            <a:r>
              <a:rPr lang="en-GB" sz="1600" b="1" i="1" dirty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7</a:t>
            </a:r>
            <a:r>
              <a:rPr lang="en-GB" sz="1600" b="1" i="1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</a:t>
            </a:r>
            <a:r>
              <a:rPr lang="en-GB" sz="1600" b="1" i="1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november</a:t>
            </a:r>
            <a:r>
              <a:rPr lang="en-GB" sz="1600" b="1" i="1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2018</a:t>
            </a:r>
            <a:endParaRPr lang="en-GB" sz="1600" dirty="0">
              <a:solidFill>
                <a:schemeClr val="tx1">
                  <a:lumMod val="50000"/>
                </a:schemeClr>
              </a:solidFill>
              <a:latin typeface="FlandersArtSans-Regular" panose="020B060402020202020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795538" y="3626794"/>
            <a:ext cx="1908330" cy="282573"/>
          </a:xfrm>
          <a:prstGeom prst="rect">
            <a:avLst/>
          </a:prstGeom>
        </p:spPr>
        <p:txBody>
          <a:bodyPr wrap="square" lIns="0" tIns="0" rIns="0" bIns="36000">
            <a:spAutoFit/>
          </a:bodyPr>
          <a:lstStyle/>
          <a:p>
            <a:r>
              <a:rPr lang="en-GB" sz="1600" b="1" i="1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17 </a:t>
            </a:r>
            <a:r>
              <a:rPr lang="en-GB" sz="1600" b="1" i="1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oktober</a:t>
            </a:r>
            <a:r>
              <a:rPr lang="en-GB" sz="1600" b="1" i="1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2018 </a:t>
            </a:r>
            <a:endParaRPr lang="en-GB" sz="1600" dirty="0">
              <a:solidFill>
                <a:schemeClr val="tx1">
                  <a:lumMod val="50000"/>
                </a:schemeClr>
              </a:solidFill>
              <a:latin typeface="FlandersArtSans-Regular" panose="020B060402020202020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795538" y="5453812"/>
            <a:ext cx="1692625" cy="282573"/>
          </a:xfrm>
          <a:prstGeom prst="rect">
            <a:avLst/>
          </a:prstGeom>
        </p:spPr>
        <p:txBody>
          <a:bodyPr wrap="square" lIns="0" tIns="0" rIns="0" bIns="36000">
            <a:spAutoFit/>
          </a:bodyPr>
          <a:lstStyle/>
          <a:p>
            <a:r>
              <a:rPr lang="en-GB" sz="1600" b="1" i="1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27 </a:t>
            </a:r>
            <a:r>
              <a:rPr lang="en-GB" sz="1600" b="1" i="1" dirty="0" err="1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november</a:t>
            </a:r>
            <a:r>
              <a:rPr lang="en-GB" sz="1600" b="1" i="1" dirty="0" smtClean="0">
                <a:solidFill>
                  <a:schemeClr val="tx1">
                    <a:lumMod val="50000"/>
                  </a:schemeClr>
                </a:solidFill>
                <a:latin typeface="FlandersArtSans-Regular" panose="020B0604020202020204" charset="0"/>
              </a:rPr>
              <a:t> 2018</a:t>
            </a:r>
            <a:endParaRPr lang="en-GB" sz="1600" dirty="0">
              <a:solidFill>
                <a:schemeClr val="tx1">
                  <a:lumMod val="50000"/>
                </a:schemeClr>
              </a:solidFill>
              <a:latin typeface="FlandersArtSans-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0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Vraag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antwoord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55</a:t>
            </a:fld>
            <a:endParaRPr lang="nl-BE" dirty="0"/>
          </a:p>
        </p:txBody>
      </p:sp>
      <p:pic>
        <p:nvPicPr>
          <p:cNvPr id="4" name="Picture 2" descr="Image result for CSP Webex raise h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21408"/>
            <a:ext cx="5577719" cy="380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53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5100FD-100E-4D95-BDF2-1B298B1F89AD}" type="slidenum">
              <a:rPr lang="nl-BE" smtClean="0"/>
              <a:pPr/>
              <a:t>56</a:t>
            </a:fld>
            <a:endParaRPr lang="nl-BE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C46F53C3-D72E-4EB9-A3E8-FB4C7F799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48" y="0"/>
            <a:ext cx="9700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4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data.vlaanderen.be/cms/openbaardomein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8691"/>
          <a:stretch/>
        </p:blipFill>
        <p:spPr>
          <a:xfrm>
            <a:off x="1645410" y="865615"/>
            <a:ext cx="6615179" cy="55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9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Overzicht belangrijkste concepten in het informatiemodel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Shape 453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4136726" y="1701233"/>
            <a:ext cx="1843200" cy="915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Gebied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4136726" y="2827349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2032155" y="374328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Deel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6404582" y="3743283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582185" y="4862412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Functie</a:t>
            </a:r>
            <a:br>
              <a:rPr lang="nl-BE" sz="1400" b="0" i="1" u="sng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nl-BE" sz="1400" b="0" i="1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(Terreindeel, Waterdeel)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2652640" y="4862412"/>
            <a:ext cx="2293200" cy="1344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Fysiek voorkomen </a:t>
            </a:r>
            <a:r>
              <a:rPr lang="nl-BE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(Onbegroeid voorkomen, Begroeid voorkomen, Watervoorkomen</a:t>
            </a:r>
            <a:endParaRPr sz="14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0" name="Shape 460"/>
          <p:cNvCxnSpPr>
            <a:stCxn id="455" idx="1"/>
            <a:endCxn id="456" idx="0"/>
          </p:cNvCxnSpPr>
          <p:nvPr/>
        </p:nvCxnSpPr>
        <p:spPr>
          <a:xfrm flipH="1">
            <a:off x="2747126" y="3285299"/>
            <a:ext cx="1389600" cy="458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" name="Shape 461"/>
          <p:cNvCxnSpPr>
            <a:stCxn id="456" idx="1"/>
            <a:endCxn id="458" idx="0"/>
          </p:cNvCxnSpPr>
          <p:nvPr/>
        </p:nvCxnSpPr>
        <p:spPr>
          <a:xfrm rot="10800000" flipV="1">
            <a:off x="1503785" y="4201232"/>
            <a:ext cx="528370" cy="66118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2" name="Shape 462"/>
          <p:cNvCxnSpPr>
            <a:stCxn id="456" idx="3"/>
            <a:endCxn id="459" idx="0"/>
          </p:cNvCxnSpPr>
          <p:nvPr/>
        </p:nvCxnSpPr>
        <p:spPr>
          <a:xfrm>
            <a:off x="3461955" y="4201232"/>
            <a:ext cx="3372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3" name="Shape 463"/>
          <p:cNvCxnSpPr>
            <a:stCxn id="455" idx="3"/>
            <a:endCxn id="457" idx="0"/>
          </p:cNvCxnSpPr>
          <p:nvPr/>
        </p:nvCxnSpPr>
        <p:spPr>
          <a:xfrm>
            <a:off x="5979926" y="3285299"/>
            <a:ext cx="1346400" cy="458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4" name="Shape 464"/>
          <p:cNvSpPr/>
          <p:nvPr/>
        </p:nvSpPr>
        <p:spPr>
          <a:xfrm>
            <a:off x="7507667" y="4862411"/>
            <a:ext cx="2057400" cy="9159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Infrastructuurelement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(Sensor, Rooster, Straatmeubilair, …)</a:t>
            </a:r>
            <a:endParaRPr sz="14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5150625" y="4862411"/>
            <a:ext cx="2071800" cy="9159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Vegetatie-element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(Boomvorm, Haagvorm, Klimvorm, …)</a:t>
            </a:r>
            <a:endParaRPr sz="14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6" name="Shape 466"/>
          <p:cNvCxnSpPr>
            <a:stCxn id="457" idx="1"/>
            <a:endCxn id="465" idx="0"/>
          </p:cNvCxnSpPr>
          <p:nvPr/>
        </p:nvCxnSpPr>
        <p:spPr>
          <a:xfrm rot="10800000" flipV="1">
            <a:off x="6186526" y="4201233"/>
            <a:ext cx="218057" cy="661178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7" name="Shape 467"/>
          <p:cNvCxnSpPr>
            <a:stCxn id="457" idx="3"/>
            <a:endCxn id="464" idx="0"/>
          </p:cNvCxnSpPr>
          <p:nvPr/>
        </p:nvCxnSpPr>
        <p:spPr>
          <a:xfrm>
            <a:off x="8247782" y="4201233"/>
            <a:ext cx="2886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8" name="Shape 468"/>
          <p:cNvCxnSpPr/>
          <p:nvPr/>
        </p:nvCxnSpPr>
        <p:spPr>
          <a:xfrm>
            <a:off x="552604" y="2730566"/>
            <a:ext cx="8973600" cy="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9" name="Shape 464"/>
          <p:cNvSpPr/>
          <p:nvPr/>
        </p:nvSpPr>
        <p:spPr>
          <a:xfrm>
            <a:off x="6310312" y="5875243"/>
            <a:ext cx="2057400" cy="91590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Begraafplaatselement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(Graf, Columbarium, Urnenveld, </a:t>
            </a:r>
            <a:r>
              <a:rPr lang="nl-BE" sz="1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…)</a:t>
            </a:r>
            <a:endParaRPr sz="14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Straight Connector 4"/>
          <p:cNvCxnSpPr>
            <a:stCxn id="457" idx="2"/>
            <a:endCxn id="19" idx="0"/>
          </p:cNvCxnSpPr>
          <p:nvPr/>
        </p:nvCxnSpPr>
        <p:spPr>
          <a:xfrm>
            <a:off x="7326182" y="4659183"/>
            <a:ext cx="12830" cy="1216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8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932" t="23303" r="7756" b="-244"/>
          <a:stretch/>
        </p:blipFill>
        <p:spPr>
          <a:xfrm>
            <a:off x="-19050" y="0"/>
            <a:ext cx="9944100" cy="6896100"/>
          </a:xfrm>
          <a:prstGeom prst="rect">
            <a:avLst/>
          </a:prstGeom>
        </p:spPr>
      </p:pic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22828" y="6505035"/>
            <a:ext cx="198317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Bron</a:t>
            </a:r>
            <a:r>
              <a:rPr lang="en-US" dirty="0" smtClean="0">
                <a:solidFill>
                  <a:schemeClr val="bg1"/>
                </a:solidFill>
              </a:rPr>
              <a:t>: Google Maps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6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932" t="23303" r="7756" b="-244"/>
          <a:stretch/>
        </p:blipFill>
        <p:spPr>
          <a:xfrm>
            <a:off x="-19050" y="0"/>
            <a:ext cx="9944100" cy="6896100"/>
          </a:xfrm>
          <a:prstGeom prst="rect">
            <a:avLst/>
          </a:prstGeom>
        </p:spPr>
      </p:pic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22828" y="6505035"/>
            <a:ext cx="198317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Bron</a:t>
            </a:r>
            <a:r>
              <a:rPr lang="en-US" dirty="0" smtClean="0">
                <a:solidFill>
                  <a:schemeClr val="bg1"/>
                </a:solidFill>
              </a:rPr>
              <a:t>: Google Maps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-19050" y="1047750"/>
            <a:ext cx="4648200" cy="2819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-19050" y="6858000"/>
            <a:ext cx="99060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5095875" y="1047750"/>
            <a:ext cx="4829175" cy="22069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0" y="3867150"/>
            <a:ext cx="0" cy="29527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9886950" y="3254739"/>
            <a:ext cx="19050" cy="36032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629150" y="1047750"/>
            <a:ext cx="4667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596"/>
          <p:cNvSpPr/>
          <p:nvPr/>
        </p:nvSpPr>
        <p:spPr>
          <a:xfrm>
            <a:off x="681051" y="5445430"/>
            <a:ext cx="1843200" cy="915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Gebied</a:t>
            </a:r>
            <a:endParaRPr sz="179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597"/>
          <p:cNvSpPr/>
          <p:nvPr/>
        </p:nvSpPr>
        <p:spPr>
          <a:xfrm>
            <a:off x="2815400" y="5445425"/>
            <a:ext cx="1970100" cy="9159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Wegzone</a:t>
            </a:r>
            <a:endParaRPr sz="1800" b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2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VPresentatie.potx" id="{EEBBAA58-7305-40B6-96FB-57860A0C78F6}" vid="{2D56A21C-4764-44E4-9B13-86BAD52A47A1}"/>
    </a:ext>
  </a:extLst>
</a:theme>
</file>

<file path=ppt/theme/theme2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FA61B056BF04BB41EAF8746BED8CA" ma:contentTypeVersion="9" ma:contentTypeDescription="Create a new document." ma:contentTypeScope="" ma:versionID="017b88eaf1ff4c10f37eeb5d8af5bc18">
  <xsd:schema xmlns:xsd="http://www.w3.org/2001/XMLSchema" xmlns:xs="http://www.w3.org/2001/XMLSchema" xmlns:p="http://schemas.microsoft.com/office/2006/metadata/properties" xmlns:ns2="abd5de4e-6ecd-4522-a9f4-1c24c7648312" xmlns:ns3="d8af5a5f-e2e6-468c-9f28-f81d99523fed" targetNamespace="http://schemas.microsoft.com/office/2006/metadata/properties" ma:root="true" ma:fieldsID="504ec224f0846cb72e14a44fe2d9dd5d" ns2:_="" ns3:_="">
    <xsd:import namespace="abd5de4e-6ecd-4522-a9f4-1c24c7648312"/>
    <xsd:import namespace="d8af5a5f-e2e6-468c-9f28-f81d99523fe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Comm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5de4e-6ecd-4522-a9f4-1c24c76483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f5a5f-e2e6-468c-9f28-f81d99523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Comment" ma:index="16" nillable="true" ma:displayName="Comment" ma:description="Een woordje uitleg" ma:format="Dropdown" ma:internalName="Comment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 xmlns="d8af5a5f-e2e6-468c-9f28-f81d99523fed" xsi:nil="true"/>
  </documentManagement>
</p:properties>
</file>

<file path=customXml/itemProps1.xml><?xml version="1.0" encoding="utf-8"?>
<ds:datastoreItem xmlns:ds="http://schemas.openxmlformats.org/officeDocument/2006/customXml" ds:itemID="{AFC99525-A3B5-4D0C-818C-F1ADB79394B5}"/>
</file>

<file path=customXml/itemProps2.xml><?xml version="1.0" encoding="utf-8"?>
<ds:datastoreItem xmlns:ds="http://schemas.openxmlformats.org/officeDocument/2006/customXml" ds:itemID="{63E55959-FFE4-4933-8399-B90FAAA2FED8}"/>
</file>

<file path=customXml/itemProps3.xml><?xml version="1.0" encoding="utf-8"?>
<ds:datastoreItem xmlns:ds="http://schemas.openxmlformats.org/officeDocument/2006/customXml" ds:itemID="{50D76DE5-ED6E-4121-BBBF-AE9A91F8AB40}"/>
</file>

<file path=docProps/app.xml><?xml version="1.0" encoding="utf-8"?>
<Properties xmlns="http://schemas.openxmlformats.org/officeDocument/2006/extended-properties" xmlns:vt="http://schemas.openxmlformats.org/officeDocument/2006/docPropsVTypes">
  <Template>AIVPresentatie</Template>
  <TotalTime>4623</TotalTime>
  <Words>1629</Words>
  <Application>Microsoft Office PowerPoint</Application>
  <PresentationFormat>A4 Paper (210x297 mm)</PresentationFormat>
  <Paragraphs>336</Paragraphs>
  <Slides>56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Noto Sans Symbols</vt:lpstr>
      <vt:lpstr>Calibri</vt:lpstr>
      <vt:lpstr>Wingdings</vt:lpstr>
      <vt:lpstr>FlandersArtSans-Regular</vt:lpstr>
      <vt:lpstr>Arial</vt:lpstr>
      <vt:lpstr>Courier New</vt:lpstr>
      <vt:lpstr>FlandersArtSans-Light</vt:lpstr>
      <vt:lpstr>FlandersArtSans-Bold</vt:lpstr>
      <vt:lpstr>Office Theme</vt:lpstr>
      <vt:lpstr>OSLO Openbaar Domein</vt:lpstr>
      <vt:lpstr>Praktische afspraken</vt:lpstr>
      <vt:lpstr>Overzicht</vt:lpstr>
      <vt:lpstr>Stand van zaken</vt:lpstr>
      <vt:lpstr>PowerPoint Presentation</vt:lpstr>
      <vt:lpstr>https://data.vlaanderen.be/cms/openbaardomein </vt:lpstr>
      <vt:lpstr>Overzicht belangrijkste concepten in het informatiemodel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Implementatie-ervaring</vt:lpstr>
      <vt:lpstr>Stad Antwerpen</vt:lpstr>
      <vt:lpstr>Vraag en antwoord</vt:lpstr>
      <vt:lpstr>Demo op basis van OpenStreetMap</vt:lpstr>
      <vt:lpstr>Inventarisatie van Campus Sterre</vt:lpstr>
      <vt:lpstr>Stap 1: Beschrijven van informatienoden</vt:lpstr>
      <vt:lpstr>Inventarisatie van Campus Sterre</vt:lpstr>
      <vt:lpstr>Inventarisatie van Campus Sterre</vt:lpstr>
      <vt:lpstr>Stap 2: Elementen in OSLO analyseren + Stap 3: Overlap en verschillen bepalen</vt:lpstr>
      <vt:lpstr>Objecten in OSLO Openbaar Domein</vt:lpstr>
      <vt:lpstr>Objecten in OSLO Openbaar Domein</vt:lpstr>
      <vt:lpstr>Objecten in OSLO Openbaar Domein</vt:lpstr>
      <vt:lpstr>Objecten in OSLO Openbaar Domein</vt:lpstr>
      <vt:lpstr>Objecten in OSLO Openbaar Domein</vt:lpstr>
      <vt:lpstr>Objecten in OSLO Openbaar Domein</vt:lpstr>
      <vt:lpstr>Objecten in OSLO Openbaar Domein</vt:lpstr>
      <vt:lpstr>Objecten in OSLO Openbaar Domein</vt:lpstr>
      <vt:lpstr>Stap 4: Mapping formaliseren voor automatische transformatie</vt:lpstr>
      <vt:lpstr>PowerPoint Presentation</vt:lpstr>
      <vt:lpstr>Stap 5: Machine leesbare link met de semantiek om interoperabiliteit van data te verhogen</vt:lpstr>
      <vt:lpstr>Hale Studio JSON output</vt:lpstr>
      <vt:lpstr>Hale Studio JSON output verrijkt met JSON-LD</vt:lpstr>
      <vt:lpstr>Zelfde data in Turtle syntax</vt:lpstr>
      <vt:lpstr>Best practice:  CRS meegeven in notatie van Geometrie</vt:lpstr>
      <vt:lpstr>Ontvangen feedback en  openstaande issues</vt:lpstr>
      <vt:lpstr>Github</vt:lpstr>
      <vt:lpstr>Bespreking van issues</vt:lpstr>
      <vt:lpstr>Blok (begraafplaats) #155</vt:lpstr>
      <vt:lpstr>Hondenuitlaatplaats vs Hondenloopzone #154</vt:lpstr>
      <vt:lpstr>Extra infrastructuur-element voor "spuitkop" #152</vt:lpstr>
      <vt:lpstr>Gazon versus berm #149</vt:lpstr>
      <vt:lpstr>Extra objecten: Boomspiegel en Luchtleiding #147</vt:lpstr>
      <vt:lpstr>Object #145</vt:lpstr>
      <vt:lpstr>Meeteenheden #116</vt:lpstr>
      <vt:lpstr>Waarden voor “Onbegroeid Voorkomen” #106 &amp; #108 &amp; #75</vt:lpstr>
      <vt:lpstr>Toevoegen "erfdienstbaarheid" aan TerreinDeel #89</vt:lpstr>
      <vt:lpstr>Vervolgstappen</vt:lpstr>
      <vt:lpstr>Tijdslijn</vt:lpstr>
      <vt:lpstr>Vraag en antwoord</vt:lpstr>
      <vt:lpstr>PowerPoint Presentation</vt:lpstr>
    </vt:vector>
  </TitlesOfParts>
  <Company>Informatie Vlaanderen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Thijs Geert</dc:creator>
  <cp:lastModifiedBy>Jens Scheerlinck</cp:lastModifiedBy>
  <cp:revision>30</cp:revision>
  <dcterms:created xsi:type="dcterms:W3CDTF">2018-05-03T08:43:13Z</dcterms:created>
  <dcterms:modified xsi:type="dcterms:W3CDTF">2018-09-27T13:07:02Z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0x0101007D2FA61B056BF04BB41EAF8746BED8CA</vt:lpwstr>
  </property>
</Properties>
</file>